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90" r:id="rId2"/>
    <p:sldId id="460" r:id="rId3"/>
    <p:sldId id="469" r:id="rId4"/>
    <p:sldId id="264" r:id="rId5"/>
    <p:sldId id="471" r:id="rId6"/>
    <p:sldId id="472" r:id="rId7"/>
    <p:sldId id="455" r:id="rId8"/>
    <p:sldId id="473" r:id="rId9"/>
    <p:sldId id="475" r:id="rId10"/>
    <p:sldId id="481" r:id="rId11"/>
    <p:sldId id="476" r:id="rId12"/>
    <p:sldId id="477" r:id="rId13"/>
    <p:sldId id="478" r:id="rId14"/>
    <p:sldId id="480" r:id="rId15"/>
    <p:sldId id="484" r:id="rId16"/>
    <p:sldId id="482" r:id="rId17"/>
    <p:sldId id="485" r:id="rId18"/>
    <p:sldId id="486" r:id="rId19"/>
    <p:sldId id="487" r:id="rId20"/>
    <p:sldId id="488" r:id="rId21"/>
    <p:sldId id="489" r:id="rId22"/>
    <p:sldId id="49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E36E2-5DEB-4D08-A476-193A99FF26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0FDCA4-724F-4A5C-81BB-31F3C804C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7F6163-79B9-4557-9D07-AD0A2C62344D}"/>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5" name="Footer Placeholder 4">
            <a:extLst>
              <a:ext uri="{FF2B5EF4-FFF2-40B4-BE49-F238E27FC236}">
                <a16:creationId xmlns:a16="http://schemas.microsoft.com/office/drawing/2014/main" id="{61DA4EA4-0D16-49FE-88E7-E2F589F325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8E60D-50B8-44FC-B953-6ADA482D3E7A}"/>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69962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0303B-0CB2-457F-93C6-BABA7DDB3A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DF37B4-A43E-466F-9FB8-80216145988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AC148-C698-43BD-8246-596B5B6CC365}"/>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5" name="Footer Placeholder 4">
            <a:extLst>
              <a:ext uri="{FF2B5EF4-FFF2-40B4-BE49-F238E27FC236}">
                <a16:creationId xmlns:a16="http://schemas.microsoft.com/office/drawing/2014/main" id="{895D8C2F-15B5-4CB0-BD7E-233E2158A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BF4CC-A0F7-4206-8A9A-882ABD39FAA0}"/>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3022592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77B31-CB23-466B-83D1-5D56F01EBE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B0156D-FC86-4701-A388-7D588327C3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79BEB31-3F42-4DFD-B8AA-B046386B3062}"/>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5" name="Footer Placeholder 4">
            <a:extLst>
              <a:ext uri="{FF2B5EF4-FFF2-40B4-BE49-F238E27FC236}">
                <a16:creationId xmlns:a16="http://schemas.microsoft.com/office/drawing/2014/main" id="{541BEB09-B418-4F70-AE2F-1B1B6D017D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A41B12-4435-45A4-AA2F-0316DEB3AC5D}"/>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1265598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1ECE-D488-43B5-A5AE-1A540BA4C2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42CB27-B8DD-47A1-8C35-7527E0E8EA4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3B72C9-E2C0-4F24-AFEF-35431599D92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5DE7C5-5963-4F10-949F-85B78297B0E5}"/>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6" name="Footer Placeholder 5">
            <a:extLst>
              <a:ext uri="{FF2B5EF4-FFF2-40B4-BE49-F238E27FC236}">
                <a16:creationId xmlns:a16="http://schemas.microsoft.com/office/drawing/2014/main" id="{1EB435A5-354A-4347-8ED2-66A63D73F1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AE2D6E-B2C0-49F5-BDE3-F248F8A6157E}"/>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1178044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BF07-2746-4A33-B143-4C6000E59E1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5E98CE-A7B9-46AB-98F3-DA5341C64B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D7C4CAE-9597-4D2D-BECB-AF12EE36595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85B304-12CE-4E4A-B650-E3F22EBD34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610A6C0-7241-403A-9918-F44A938A119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7A5628-A0ED-4272-B779-901255685CCA}"/>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8" name="Footer Placeholder 7">
            <a:extLst>
              <a:ext uri="{FF2B5EF4-FFF2-40B4-BE49-F238E27FC236}">
                <a16:creationId xmlns:a16="http://schemas.microsoft.com/office/drawing/2014/main" id="{B97627AB-0F7A-44D3-8704-8A009A1C8D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0DA1C7-A1A3-496E-821C-5143C8EE1D7C}"/>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4147910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35B44-3AB2-4D81-B53B-27D102D3BC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07D54E-CADC-4AAE-A6D6-38984A15C779}"/>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4" name="Footer Placeholder 3">
            <a:extLst>
              <a:ext uri="{FF2B5EF4-FFF2-40B4-BE49-F238E27FC236}">
                <a16:creationId xmlns:a16="http://schemas.microsoft.com/office/drawing/2014/main" id="{6A776F82-EA1C-41C0-BE6A-8B1DA76B8D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DAB467-C5C1-4803-8D6D-3FFF04676598}"/>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914698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5F83C5-D375-485B-BCDA-AC3F10D63E71}"/>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3" name="Footer Placeholder 2">
            <a:extLst>
              <a:ext uri="{FF2B5EF4-FFF2-40B4-BE49-F238E27FC236}">
                <a16:creationId xmlns:a16="http://schemas.microsoft.com/office/drawing/2014/main" id="{775931E7-67A3-4919-9DFD-F3B3B13761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93AF43-6B96-4D73-B8CA-8EFBCD1FA1F1}"/>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628954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D0DF4-1C18-49D5-8587-21922113B6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775B45-9605-4C7A-BB06-347D67EDF0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15F830-E387-474C-ADF1-81898B7CE6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79F6CC-3812-4BDE-A3B2-E0F14AD92CD7}"/>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6" name="Footer Placeholder 5">
            <a:extLst>
              <a:ext uri="{FF2B5EF4-FFF2-40B4-BE49-F238E27FC236}">
                <a16:creationId xmlns:a16="http://schemas.microsoft.com/office/drawing/2014/main" id="{174A05F2-EB02-478D-B325-0A1EADB83F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4FAF1E-06F3-440C-94AB-E0CC030716D0}"/>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2687214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65993-E4DA-4A52-96BB-0A0EB0DA46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D65C353-48D6-46F6-8823-4F20EBDCB2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7DE487-130B-4D48-892F-7B892E6B43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EEA012-B354-46F3-A3EB-969301F480E1}"/>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6" name="Footer Placeholder 5">
            <a:extLst>
              <a:ext uri="{FF2B5EF4-FFF2-40B4-BE49-F238E27FC236}">
                <a16:creationId xmlns:a16="http://schemas.microsoft.com/office/drawing/2014/main" id="{217EB1C6-077F-49FA-AD2E-19B347F1E2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AC9275-75E8-4458-AFC8-3D0482A49705}"/>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1679815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F85A-6EF7-4DE3-8416-5EA14E8A16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245493-FD18-4C08-B11F-4763E05F898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E41C68-078F-40A0-97EA-0A5A2FBB1D45}"/>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5" name="Footer Placeholder 4">
            <a:extLst>
              <a:ext uri="{FF2B5EF4-FFF2-40B4-BE49-F238E27FC236}">
                <a16:creationId xmlns:a16="http://schemas.microsoft.com/office/drawing/2014/main" id="{4996B33B-0489-43FE-A729-8072899BCD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81BC74-93EC-4EF2-ADBA-0EF022D22609}"/>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699016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94A4CE-788D-49EC-9BDD-B8A52C39EA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FF92E9-FCCE-43AE-8E96-2BD4A25B9A5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1DD860-A314-4BD0-9E8B-297980778000}"/>
              </a:ext>
            </a:extLst>
          </p:cNvPr>
          <p:cNvSpPr>
            <a:spLocks noGrp="1"/>
          </p:cNvSpPr>
          <p:nvPr>
            <p:ph type="dt" sz="half" idx="10"/>
          </p:nvPr>
        </p:nvSpPr>
        <p:spPr/>
        <p:txBody>
          <a:bodyPr/>
          <a:lstStyle/>
          <a:p>
            <a:fld id="{DA0D0551-49D3-4D47-8FEC-E975F30689CB}" type="datetimeFigureOut">
              <a:rPr lang="en-US" smtClean="0"/>
              <a:t>5/18/2019</a:t>
            </a:fld>
            <a:endParaRPr lang="en-US"/>
          </a:p>
        </p:txBody>
      </p:sp>
      <p:sp>
        <p:nvSpPr>
          <p:cNvPr id="5" name="Footer Placeholder 4">
            <a:extLst>
              <a:ext uri="{FF2B5EF4-FFF2-40B4-BE49-F238E27FC236}">
                <a16:creationId xmlns:a16="http://schemas.microsoft.com/office/drawing/2014/main" id="{73470A17-937B-4A96-B2A2-8D931AC88C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33BAD1-F906-426D-8B14-C472B961B342}"/>
              </a:ext>
            </a:extLst>
          </p:cNvPr>
          <p:cNvSpPr>
            <a:spLocks noGrp="1"/>
          </p:cNvSpPr>
          <p:nvPr>
            <p:ph type="sldNum" sz="quarter" idx="12"/>
          </p:nvPr>
        </p:nvSpPr>
        <p:spPr/>
        <p:txBody>
          <a:bodyPr/>
          <a:lstStyle/>
          <a:p>
            <a:fld id="{126CFE41-B64D-401C-BA0E-69A98CE37600}" type="slidenum">
              <a:rPr lang="en-US" smtClean="0"/>
              <a:t>‹#›</a:t>
            </a:fld>
            <a:endParaRPr lang="en-US"/>
          </a:p>
        </p:txBody>
      </p:sp>
    </p:spTree>
    <p:extLst>
      <p:ext uri="{BB962C8B-B14F-4D97-AF65-F5344CB8AC3E}">
        <p14:creationId xmlns:p14="http://schemas.microsoft.com/office/powerpoint/2010/main" val="390949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5103D-3861-4F68-8B1A-F7D87C9C46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43AF32-9E24-4406-9EF8-D9048C678A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941711-8EE1-4B8A-B59C-CD6849427C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D0551-49D3-4D47-8FEC-E975F30689CB}" type="datetimeFigureOut">
              <a:rPr lang="en-US" smtClean="0"/>
              <a:t>5/18/2019</a:t>
            </a:fld>
            <a:endParaRPr lang="en-US"/>
          </a:p>
        </p:txBody>
      </p:sp>
      <p:sp>
        <p:nvSpPr>
          <p:cNvPr id="5" name="Footer Placeholder 4">
            <a:extLst>
              <a:ext uri="{FF2B5EF4-FFF2-40B4-BE49-F238E27FC236}">
                <a16:creationId xmlns:a16="http://schemas.microsoft.com/office/drawing/2014/main" id="{5853D0B0-5E9F-402F-835C-4CC1B0C2FA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7EC8DB-00A8-4B3D-A694-0972BAE1F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CFE41-B64D-401C-BA0E-69A98CE37600}" type="slidenum">
              <a:rPr lang="en-US" smtClean="0"/>
              <a:t>‹#›</a:t>
            </a:fld>
            <a:endParaRPr lang="en-US"/>
          </a:p>
        </p:txBody>
      </p:sp>
    </p:spTree>
    <p:extLst>
      <p:ext uri="{BB962C8B-B14F-4D97-AF65-F5344CB8AC3E}">
        <p14:creationId xmlns:p14="http://schemas.microsoft.com/office/powerpoint/2010/main" val="1391501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DA282E-4D5E-49AE-8E08-DE4DD8D232EB}"/>
              </a:ext>
            </a:extLst>
          </p:cNvPr>
          <p:cNvSpPr>
            <a:spLocks noGrp="1"/>
          </p:cNvSpPr>
          <p:nvPr>
            <p:ph idx="1"/>
          </p:nvPr>
        </p:nvSpPr>
        <p:spPr>
          <a:xfrm>
            <a:off x="0" y="0"/>
            <a:ext cx="12192000" cy="6858000"/>
          </a:xfrm>
          <a:solidFill>
            <a:schemeClr val="accent6">
              <a:lumMod val="50000"/>
            </a:schemeClr>
          </a:solidFill>
        </p:spPr>
        <p:txBody>
          <a:bodyPr/>
          <a:lstStyle/>
          <a:p>
            <a:pPr algn="ctr"/>
            <a:endParaRPr lang="en-US" dirty="0"/>
          </a:p>
        </p:txBody>
      </p:sp>
      <p:sp>
        <p:nvSpPr>
          <p:cNvPr id="4" name="Rectangle 3">
            <a:extLst>
              <a:ext uri="{FF2B5EF4-FFF2-40B4-BE49-F238E27FC236}">
                <a16:creationId xmlns:a16="http://schemas.microsoft.com/office/drawing/2014/main" id="{31DFCB62-5517-4EA0-8D5D-82A9FF5873DD}"/>
              </a:ext>
            </a:extLst>
          </p:cNvPr>
          <p:cNvSpPr/>
          <p:nvPr/>
        </p:nvSpPr>
        <p:spPr bwMode="auto">
          <a:xfrm>
            <a:off x="2819400" y="2933700"/>
            <a:ext cx="8935720" cy="990600"/>
          </a:xfrm>
          <a:prstGeom prst="rect">
            <a:avLst/>
          </a:prstGeom>
          <a:solidFill>
            <a:schemeClr val="accent2">
              <a:lumMod val="50000"/>
            </a:schemeClr>
          </a:solidFill>
          <a:ln w="12700" cap="flat" cmpd="sng" algn="ctr">
            <a:noFill/>
            <a:prstDash val="solid"/>
            <a:round/>
            <a:headEnd type="none" w="sm" len="sm"/>
            <a:tailEnd type="none" w="sm" len="sm"/>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r>
              <a:rPr lang="en-US" b="1" dirty="0">
                <a:solidFill>
                  <a:schemeClr val="bg1"/>
                </a:solidFill>
                <a:latin typeface="Garamond" panose="02020404030301010803" pitchFamily="18" charset="0"/>
              </a:rPr>
              <a:t>               </a:t>
            </a:r>
            <a:r>
              <a:rPr lang="en-US" sz="5400" b="1" dirty="0">
                <a:solidFill>
                  <a:schemeClr val="bg1"/>
                </a:solidFill>
                <a:latin typeface="Garamond" panose="02020404030301010803" pitchFamily="18" charset="0"/>
              </a:rPr>
              <a:t>BizTalk ESB Integration</a:t>
            </a:r>
            <a:endParaRPr lang="en-US" sz="5400" dirty="0">
              <a:solidFill>
                <a:schemeClr val="bg1"/>
              </a:solidFill>
              <a:latin typeface="Garamond" panose="02020404030301010803" pitchFamily="18" charset="0"/>
            </a:endParaRPr>
          </a:p>
          <a:p>
            <a:pPr fontAlgn="base">
              <a:spcBef>
                <a:spcPct val="0"/>
              </a:spcBef>
              <a:spcAft>
                <a:spcPct val="0"/>
              </a:spcAft>
            </a:pPr>
            <a:endParaRPr lang="en-US" dirty="0">
              <a:solidFill>
                <a:schemeClr val="bg2"/>
              </a:solidFill>
              <a:latin typeface="Arial" charset="0"/>
            </a:endParaRPr>
          </a:p>
        </p:txBody>
      </p:sp>
    </p:spTree>
    <p:extLst>
      <p:ext uri="{BB962C8B-B14F-4D97-AF65-F5344CB8AC3E}">
        <p14:creationId xmlns:p14="http://schemas.microsoft.com/office/powerpoint/2010/main" val="1107348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90601"/>
          </a:xfrm>
          <a:solidFill>
            <a:schemeClr val="accent1">
              <a:lumMod val="50000"/>
            </a:schemeClr>
          </a:solidFill>
          <a:effectLst/>
          <a:scene3d>
            <a:camera prst="perspectiveFront"/>
            <a:lightRig rig="threePt" dir="t"/>
          </a:scene3d>
          <a:sp3d>
            <a:bevelT w="114300" prst="hardEdge"/>
          </a:sp3d>
        </p:spPr>
        <p:txBody>
          <a:bodyPr/>
          <a:lstStyle/>
          <a:p>
            <a:r>
              <a:rPr lang="en-US" b="1" dirty="0">
                <a:solidFill>
                  <a:schemeClr val="bg1"/>
                </a:solidFill>
                <a:latin typeface="Garamond" panose="02020404030301010803" pitchFamily="18" charset="0"/>
              </a:rPr>
              <a:t>    Contents</a:t>
            </a:r>
          </a:p>
        </p:txBody>
      </p:sp>
      <p:sp>
        <p:nvSpPr>
          <p:cNvPr id="3" name="Content Placeholder 2"/>
          <p:cNvSpPr>
            <a:spLocks noGrp="1"/>
          </p:cNvSpPr>
          <p:nvPr>
            <p:ph sz="half" idx="1"/>
          </p:nvPr>
        </p:nvSpPr>
        <p:spPr>
          <a:xfrm>
            <a:off x="513080" y="1373556"/>
            <a:ext cx="11165840" cy="5128844"/>
          </a:xfrm>
          <a:solidFill>
            <a:schemeClr val="accent2">
              <a:lumMod val="50000"/>
            </a:schemeClr>
          </a:solidFill>
          <a:scene3d>
            <a:camera prst="perspectiveRight"/>
            <a:lightRig rig="threePt" dir="t"/>
          </a:scene3d>
          <a:sp3d>
            <a:bevelT prst="slope"/>
          </a:sp3d>
        </p:spPr>
        <p:txBody>
          <a:bodyPr/>
          <a:lstStyle/>
          <a:p>
            <a:pPr marL="817563" lvl="1" indent="-457200">
              <a:buClr>
                <a:srgbClr val="00B050"/>
              </a:buClr>
              <a:buFont typeface="+mj-lt"/>
              <a:buAutoNum type="arabicPeriod"/>
            </a:pPr>
            <a:endParaRPr lang="en-US" b="1" dirty="0">
              <a:solidFill>
                <a:schemeClr val="bg1"/>
              </a:solidFill>
              <a:latin typeface="Garamond" panose="02020404030301010803" pitchFamily="18" charset="0"/>
            </a:endParaRPr>
          </a:p>
          <a:p>
            <a:pPr marL="817563" lvl="1" indent="-457200">
              <a:buClr>
                <a:srgbClr val="00B050"/>
              </a:buClr>
              <a:buFont typeface="+mj-lt"/>
              <a:buAutoNum type="arabicPeriod"/>
            </a:pPr>
            <a:r>
              <a:rPr lang="en-US" b="1" dirty="0">
                <a:solidFill>
                  <a:schemeClr val="bg1"/>
                </a:solidFill>
                <a:latin typeface="Garamond" panose="02020404030301010803" pitchFamily="18" charset="0"/>
              </a:rPr>
              <a:t>Integration Strategy</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What is BizTalk</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BizTalk Capabilities</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BizTalk Security</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BizTalk Architecture</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BizTalk Adapters</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Orchestration</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BizTalk Admin Console</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Exception Management</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Business Activity Monitoring</a:t>
            </a:r>
          </a:p>
          <a:p>
            <a:pPr marL="817563" lvl="1" indent="-457200">
              <a:buClr>
                <a:srgbClr val="00B050"/>
              </a:buClr>
              <a:buFont typeface="+mj-lt"/>
              <a:buAutoNum type="arabicPeriod"/>
            </a:pPr>
            <a:r>
              <a:rPr lang="en-US" b="1" dirty="0">
                <a:solidFill>
                  <a:schemeClr val="bg1"/>
                </a:solidFill>
                <a:latin typeface="Garamond" panose="02020404030301010803" pitchFamily="18" charset="0"/>
              </a:rPr>
              <a:t>BizTalk ESB Toolkit </a:t>
            </a:r>
          </a:p>
          <a:p>
            <a:pPr marL="514350" indent="-514350">
              <a:buFont typeface="+mj-lt"/>
              <a:buAutoNum type="arabicPeriod"/>
            </a:pPr>
            <a:endParaRPr lang="en-US" dirty="0"/>
          </a:p>
          <a:p>
            <a:endParaRPr lang="en-US" dirty="0"/>
          </a:p>
        </p:txBody>
      </p:sp>
    </p:spTree>
    <p:extLst>
      <p:ext uri="{BB962C8B-B14F-4D97-AF65-F5344CB8AC3E}">
        <p14:creationId xmlns:p14="http://schemas.microsoft.com/office/powerpoint/2010/main" val="3149754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A4562F-EC82-4647-8C8D-85E831807E83}"/>
              </a:ext>
            </a:extLst>
          </p:cNvPr>
          <p:cNvSpPr/>
          <p:nvPr/>
        </p:nvSpPr>
        <p:spPr>
          <a:xfrm>
            <a:off x="0" y="0"/>
            <a:ext cx="12192000" cy="68580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E635AD-4FE9-4DAA-A257-146B92100477}"/>
              </a:ext>
            </a:extLst>
          </p:cNvPr>
          <p:cNvSpPr>
            <a:spLocks noGrp="1"/>
          </p:cNvSpPr>
          <p:nvPr>
            <p:ph type="title"/>
          </p:nvPr>
        </p:nvSpPr>
        <p:spPr>
          <a:xfrm>
            <a:off x="1066801" y="0"/>
            <a:ext cx="10515600" cy="1325563"/>
          </a:xfrm>
        </p:spPr>
        <p:txBody>
          <a:bodyPr>
            <a:normAutofit/>
          </a:bodyPr>
          <a:lstStyle/>
          <a:p>
            <a:pPr algn="ctr"/>
            <a:r>
              <a:rPr lang="en-US" sz="3200" b="1" dirty="0">
                <a:latin typeface="Garamond" panose="02020404030301010803" pitchFamily="18" charset="0"/>
                <a:ea typeface="+mn-ea"/>
                <a:cs typeface="+mn-cs"/>
              </a:rPr>
              <a:t>Point-To-Point Integration Architecture</a:t>
            </a:r>
          </a:p>
        </p:txBody>
      </p:sp>
      <p:sp>
        <p:nvSpPr>
          <p:cNvPr id="6" name="AutoShape 9">
            <a:extLst>
              <a:ext uri="{FF2B5EF4-FFF2-40B4-BE49-F238E27FC236}">
                <a16:creationId xmlns:a16="http://schemas.microsoft.com/office/drawing/2014/main" id="{74C05C9B-8BFD-4B53-86AF-2DC74874C011}"/>
              </a:ext>
            </a:extLst>
          </p:cNvPr>
          <p:cNvSpPr>
            <a:spLocks noChangeArrowheads="1"/>
          </p:cNvSpPr>
          <p:nvPr/>
        </p:nvSpPr>
        <p:spPr bwMode="auto">
          <a:xfrm>
            <a:off x="1812241" y="1255688"/>
            <a:ext cx="2000250" cy="2325712"/>
          </a:xfrm>
          <a:prstGeom prst="roundRect">
            <a:avLst>
              <a:gd name="adj" fmla="val 0"/>
            </a:avLst>
          </a:prstGeom>
          <a:gradFill rotWithShape="1">
            <a:gsLst>
              <a:gs pos="0">
                <a:srgbClr val="EEEFD7"/>
              </a:gs>
              <a:gs pos="100000">
                <a:srgbClr val="D5D69C"/>
              </a:gs>
            </a:gsLst>
            <a:lin ang="2700000" scaled="1"/>
          </a:gradFill>
          <a:ln w="9525" algn="ctr">
            <a:solidFill>
              <a:srgbClr val="808080"/>
            </a:solidFill>
            <a:round/>
            <a:headEnd/>
            <a:tailEnd/>
          </a:ln>
          <a:effectLst>
            <a:outerShdw dist="35921" dir="2700000" algn="ctr" rotWithShape="0">
              <a:srgbClr val="AFAFAF"/>
            </a:outerShdw>
          </a:effectLst>
        </p:spPr>
        <p:txBody>
          <a:bodyPr rIns="0"/>
          <a:lstStyle/>
          <a:p>
            <a:pPr marL="173831" indent="-173831" eaLnBrk="0" hangingPunct="0">
              <a:spcBef>
                <a:spcPct val="20000"/>
              </a:spcBef>
              <a:buClr>
                <a:srgbClr val="8DACD0"/>
              </a:buClr>
              <a:buSzPct val="70000"/>
              <a:defRPr/>
            </a:pPr>
            <a:r>
              <a:rPr lang="en-US" sz="1500" dirty="0">
                <a:latin typeface="Arial Narrow" pitchFamily="34" charset="0"/>
              </a:rPr>
              <a:t>Advantages</a:t>
            </a:r>
          </a:p>
          <a:p>
            <a:pPr marL="173831" indent="-173831" eaLnBrk="0" hangingPunct="0">
              <a:spcBef>
                <a:spcPct val="20000"/>
              </a:spcBef>
              <a:buClr>
                <a:srgbClr val="8DACD0"/>
              </a:buClr>
              <a:buSzPct val="70000"/>
              <a:buFont typeface="Wingdings" pitchFamily="2" charset="2"/>
              <a:buChar char="l"/>
              <a:defRPr/>
            </a:pPr>
            <a:r>
              <a:rPr lang="en-US" sz="1350" dirty="0">
                <a:latin typeface="Arial Narrow" pitchFamily="34" charset="0"/>
              </a:rPr>
              <a:t>Higher performance</a:t>
            </a:r>
          </a:p>
          <a:p>
            <a:pPr marL="173831" indent="-173831" eaLnBrk="0" hangingPunct="0">
              <a:spcBef>
                <a:spcPct val="20000"/>
              </a:spcBef>
              <a:buClr>
                <a:srgbClr val="8DACD0"/>
              </a:buClr>
              <a:buSzPct val="70000"/>
              <a:buFont typeface="Wingdings" pitchFamily="2" charset="2"/>
              <a:buChar char="l"/>
              <a:defRPr/>
            </a:pPr>
            <a:r>
              <a:rPr lang="en-US" sz="1350" dirty="0">
                <a:latin typeface="Arial Narrow" pitchFamily="34" charset="0"/>
              </a:rPr>
              <a:t>Tighter integration</a:t>
            </a:r>
          </a:p>
          <a:p>
            <a:pPr marL="173831" indent="-173831" eaLnBrk="0" hangingPunct="0">
              <a:spcBef>
                <a:spcPct val="20000"/>
              </a:spcBef>
              <a:buClr>
                <a:srgbClr val="8DACD0"/>
              </a:buClr>
              <a:buSzPct val="70000"/>
              <a:buFont typeface="Wingdings" pitchFamily="2" charset="2"/>
              <a:buChar char="l"/>
              <a:defRPr/>
            </a:pPr>
            <a:r>
              <a:rPr lang="en-US" sz="1350" dirty="0">
                <a:latin typeface="Arial Narrow" pitchFamily="34" charset="0"/>
              </a:rPr>
              <a:t>Easier to implement </a:t>
            </a:r>
            <a:br>
              <a:rPr lang="en-US" sz="1350" dirty="0">
                <a:latin typeface="Arial Narrow" pitchFamily="34" charset="0"/>
              </a:rPr>
            </a:br>
            <a:endParaRPr lang="en-US" sz="1350" dirty="0">
              <a:latin typeface="Arial Narrow" pitchFamily="34" charset="0"/>
            </a:endParaRPr>
          </a:p>
          <a:p>
            <a:pPr marL="173831" indent="-173831" eaLnBrk="0" hangingPunct="0">
              <a:spcBef>
                <a:spcPct val="20000"/>
              </a:spcBef>
              <a:buClr>
                <a:srgbClr val="8DACD0"/>
              </a:buClr>
              <a:buSzPct val="70000"/>
              <a:defRPr/>
            </a:pPr>
            <a:r>
              <a:rPr lang="en-US" sz="1500" dirty="0">
                <a:latin typeface="Arial Narrow" pitchFamily="34" charset="0"/>
              </a:rPr>
              <a:t>Disadvantages</a:t>
            </a:r>
          </a:p>
          <a:p>
            <a:pPr marL="173831" indent="-173831" eaLnBrk="0" hangingPunct="0">
              <a:spcBef>
                <a:spcPct val="20000"/>
              </a:spcBef>
              <a:buClr>
                <a:srgbClr val="8DACD0"/>
              </a:buClr>
              <a:buSzPct val="70000"/>
              <a:buFont typeface="Wingdings" pitchFamily="2" charset="2"/>
              <a:buChar char="l"/>
              <a:defRPr/>
            </a:pPr>
            <a:r>
              <a:rPr lang="en-US" sz="1350" dirty="0">
                <a:latin typeface="Arial Narrow" pitchFamily="34" charset="0"/>
              </a:rPr>
              <a:t>Increased complexity</a:t>
            </a:r>
          </a:p>
          <a:p>
            <a:pPr marL="173831" indent="-173831" eaLnBrk="0" hangingPunct="0">
              <a:spcBef>
                <a:spcPct val="20000"/>
              </a:spcBef>
              <a:buClr>
                <a:srgbClr val="8DACD0"/>
              </a:buClr>
              <a:buSzPct val="70000"/>
              <a:buFont typeface="Wingdings" pitchFamily="2" charset="2"/>
              <a:buChar char="l"/>
              <a:defRPr/>
            </a:pPr>
            <a:r>
              <a:rPr lang="en-US" sz="1350" dirty="0">
                <a:latin typeface="Arial Narrow" pitchFamily="34" charset="0"/>
              </a:rPr>
              <a:t>Difficult to monitor the transactions</a:t>
            </a:r>
          </a:p>
        </p:txBody>
      </p:sp>
      <p:pic>
        <p:nvPicPr>
          <p:cNvPr id="8" name="Picture 7">
            <a:extLst>
              <a:ext uri="{FF2B5EF4-FFF2-40B4-BE49-F238E27FC236}">
                <a16:creationId xmlns:a16="http://schemas.microsoft.com/office/drawing/2014/main" id="{6576B6B5-8E55-4867-8632-070D89438AE2}"/>
              </a:ext>
            </a:extLst>
          </p:cNvPr>
          <p:cNvPicPr>
            <a:picLocks noChangeAspect="1"/>
          </p:cNvPicPr>
          <p:nvPr/>
        </p:nvPicPr>
        <p:blipFill>
          <a:blip r:embed="rId2"/>
          <a:stretch>
            <a:fillRect/>
          </a:stretch>
        </p:blipFill>
        <p:spPr>
          <a:xfrm>
            <a:off x="6324601" y="990600"/>
            <a:ext cx="4124325" cy="2438400"/>
          </a:xfrm>
          <a:prstGeom prst="rect">
            <a:avLst/>
          </a:prstGeom>
        </p:spPr>
      </p:pic>
      <p:pic>
        <p:nvPicPr>
          <p:cNvPr id="9" name="Picture 4" descr="Image result for point to point integration images">
            <a:extLst>
              <a:ext uri="{FF2B5EF4-FFF2-40B4-BE49-F238E27FC236}">
                <a16:creationId xmlns:a16="http://schemas.microsoft.com/office/drawing/2014/main" id="{D7932D26-5B04-42B8-A174-CB22191E7A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2242" y="3733801"/>
            <a:ext cx="8322359" cy="281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193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52B00FF-160B-4275-85ED-9E63F9235C72}"/>
              </a:ext>
            </a:extLst>
          </p:cNvPr>
          <p:cNvSpPr/>
          <p:nvPr/>
        </p:nvSpPr>
        <p:spPr>
          <a:xfrm>
            <a:off x="3488924" y="2427095"/>
            <a:ext cx="4873841" cy="2508890"/>
          </a:xfrm>
          <a:prstGeom prst="ellipse">
            <a:avLst/>
          </a:prstGeom>
          <a:solidFill>
            <a:schemeClr val="accent6">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Enterprise Application Integration</a:t>
            </a:r>
          </a:p>
          <a:p>
            <a:pPr marL="285750" indent="-285750">
              <a:buFont typeface="Arial" panose="020B0604020202020204" pitchFamily="34" charset="0"/>
              <a:buChar char="•"/>
            </a:pPr>
            <a:r>
              <a:rPr lang="en-US" dirty="0"/>
              <a:t>Data Integration</a:t>
            </a:r>
          </a:p>
          <a:p>
            <a:pPr marL="285750" indent="-285750">
              <a:buFont typeface="Arial" panose="020B0604020202020204" pitchFamily="34" charset="0"/>
              <a:buChar char="•"/>
            </a:pPr>
            <a:r>
              <a:rPr lang="en-US" dirty="0"/>
              <a:t>SOA</a:t>
            </a:r>
          </a:p>
          <a:p>
            <a:pPr marL="285750" indent="-285750">
              <a:buFont typeface="Arial" panose="020B0604020202020204" pitchFamily="34" charset="0"/>
              <a:buChar char="•"/>
            </a:pPr>
            <a:r>
              <a:rPr lang="en-US" dirty="0"/>
              <a:t>Cloud Integration</a:t>
            </a:r>
          </a:p>
          <a:p>
            <a:pPr marL="285750" indent="-285750">
              <a:buFont typeface="Arial" panose="020B0604020202020204" pitchFamily="34" charset="0"/>
              <a:buChar char="•"/>
            </a:pPr>
            <a:r>
              <a:rPr lang="en-US" dirty="0"/>
              <a:t>Composite app</a:t>
            </a:r>
          </a:p>
          <a:p>
            <a:pPr marL="285750" indent="-285750">
              <a:buFont typeface="Arial" panose="020B0604020202020204" pitchFamily="34" charset="0"/>
              <a:buChar char="•"/>
            </a:pPr>
            <a:r>
              <a:rPr lang="en-US" dirty="0"/>
              <a:t>Security</a:t>
            </a:r>
          </a:p>
        </p:txBody>
      </p:sp>
      <p:sp>
        <p:nvSpPr>
          <p:cNvPr id="5" name="Rectangle: Rounded Corners 4">
            <a:extLst>
              <a:ext uri="{FF2B5EF4-FFF2-40B4-BE49-F238E27FC236}">
                <a16:creationId xmlns:a16="http://schemas.microsoft.com/office/drawing/2014/main" id="{6BA3272B-D1EF-452E-BEC7-C38D0BB70973}"/>
              </a:ext>
            </a:extLst>
          </p:cNvPr>
          <p:cNvSpPr/>
          <p:nvPr/>
        </p:nvSpPr>
        <p:spPr>
          <a:xfrm>
            <a:off x="8123068" y="772358"/>
            <a:ext cx="3230732" cy="754602"/>
          </a:xfrm>
          <a:prstGeom prst="roundRect">
            <a:avLst/>
          </a:prstGeom>
          <a:solidFill>
            <a:schemeClr val="accent2">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BPA</a:t>
            </a:r>
          </a:p>
          <a:p>
            <a:pPr algn="ctr"/>
            <a:r>
              <a:rPr lang="en-US" dirty="0"/>
              <a:t>(Business Process Automation)</a:t>
            </a:r>
          </a:p>
        </p:txBody>
      </p:sp>
      <p:sp>
        <p:nvSpPr>
          <p:cNvPr id="6" name="Rectangle: Rounded Corners 5">
            <a:extLst>
              <a:ext uri="{FF2B5EF4-FFF2-40B4-BE49-F238E27FC236}">
                <a16:creationId xmlns:a16="http://schemas.microsoft.com/office/drawing/2014/main" id="{95E0E82F-2FA6-4950-93A3-04A6C7BD2FB2}"/>
              </a:ext>
            </a:extLst>
          </p:cNvPr>
          <p:cNvSpPr/>
          <p:nvPr/>
        </p:nvSpPr>
        <p:spPr>
          <a:xfrm>
            <a:off x="9152878" y="2743201"/>
            <a:ext cx="2943867" cy="1136342"/>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Intranet System</a:t>
            </a:r>
          </a:p>
          <a:p>
            <a:pPr algn="ctr"/>
            <a:r>
              <a:rPr lang="en-US" dirty="0"/>
              <a:t>(HR, ERP, Finance, CRM etc.)</a:t>
            </a:r>
          </a:p>
        </p:txBody>
      </p:sp>
      <p:sp>
        <p:nvSpPr>
          <p:cNvPr id="7" name="Rectangle: Rounded Corners 6">
            <a:extLst>
              <a:ext uri="{FF2B5EF4-FFF2-40B4-BE49-F238E27FC236}">
                <a16:creationId xmlns:a16="http://schemas.microsoft.com/office/drawing/2014/main" id="{15EDEAED-877D-47EE-8FDB-CD96B65D2097}"/>
              </a:ext>
            </a:extLst>
          </p:cNvPr>
          <p:cNvSpPr/>
          <p:nvPr/>
        </p:nvSpPr>
        <p:spPr>
          <a:xfrm>
            <a:off x="951760" y="772358"/>
            <a:ext cx="2317072" cy="896645"/>
          </a:xfrm>
          <a:prstGeom prst="roundRect">
            <a:avLst/>
          </a:prstGeom>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E-Business</a:t>
            </a:r>
          </a:p>
        </p:txBody>
      </p:sp>
      <p:sp>
        <p:nvSpPr>
          <p:cNvPr id="8" name="Rectangle: Rounded Corners 7">
            <a:extLst>
              <a:ext uri="{FF2B5EF4-FFF2-40B4-BE49-F238E27FC236}">
                <a16:creationId xmlns:a16="http://schemas.microsoft.com/office/drawing/2014/main" id="{4B05E382-0D4E-4638-BA8D-CF53FEF57E0E}"/>
              </a:ext>
            </a:extLst>
          </p:cNvPr>
          <p:cNvSpPr/>
          <p:nvPr/>
        </p:nvSpPr>
        <p:spPr>
          <a:xfrm>
            <a:off x="281867" y="2823100"/>
            <a:ext cx="2317072" cy="1038687"/>
          </a:xfrm>
          <a:prstGeom prst="roundRect">
            <a:avLst/>
          </a:prstGeom>
          <a:solidFill>
            <a:schemeClr val="bg2">
              <a:lumMod val="1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Strategy &amp; Governance</a:t>
            </a:r>
          </a:p>
        </p:txBody>
      </p:sp>
      <p:sp>
        <p:nvSpPr>
          <p:cNvPr id="9" name="Rectangle: Rounded Corners 8">
            <a:extLst>
              <a:ext uri="{FF2B5EF4-FFF2-40B4-BE49-F238E27FC236}">
                <a16:creationId xmlns:a16="http://schemas.microsoft.com/office/drawing/2014/main" id="{3479909B-04C3-4793-8BB1-C82434267AD6}"/>
              </a:ext>
            </a:extLst>
          </p:cNvPr>
          <p:cNvSpPr/>
          <p:nvPr/>
        </p:nvSpPr>
        <p:spPr>
          <a:xfrm>
            <a:off x="281867" y="5149049"/>
            <a:ext cx="2676617" cy="914400"/>
          </a:xfrm>
          <a:prstGeom prst="roundRect">
            <a:avLst/>
          </a:prstGeom>
          <a:solidFill>
            <a:srgbClr val="7030A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Solution Delivery</a:t>
            </a:r>
          </a:p>
        </p:txBody>
      </p:sp>
      <p:sp>
        <p:nvSpPr>
          <p:cNvPr id="10" name="Rectangle: Rounded Corners 9">
            <a:extLst>
              <a:ext uri="{FF2B5EF4-FFF2-40B4-BE49-F238E27FC236}">
                <a16:creationId xmlns:a16="http://schemas.microsoft.com/office/drawing/2014/main" id="{E95C083E-966E-438D-A73E-69321233C525}"/>
              </a:ext>
            </a:extLst>
          </p:cNvPr>
          <p:cNvSpPr/>
          <p:nvPr/>
        </p:nvSpPr>
        <p:spPr>
          <a:xfrm>
            <a:off x="4793941" y="5841507"/>
            <a:ext cx="2814222" cy="852256"/>
          </a:xfrm>
          <a:prstGeom prst="roundRect">
            <a:avLst/>
          </a:prstGeom>
          <a:solidFill>
            <a:schemeClr val="accent5">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Legacy System</a:t>
            </a:r>
          </a:p>
          <a:p>
            <a:pPr algn="ctr"/>
            <a:r>
              <a:rPr lang="en-US" dirty="0"/>
              <a:t>(E.g. DB2)</a:t>
            </a:r>
          </a:p>
        </p:txBody>
      </p:sp>
      <p:sp>
        <p:nvSpPr>
          <p:cNvPr id="11" name="Rectangle: Rounded Corners 10">
            <a:extLst>
              <a:ext uri="{FF2B5EF4-FFF2-40B4-BE49-F238E27FC236}">
                <a16:creationId xmlns:a16="http://schemas.microsoft.com/office/drawing/2014/main" id="{94307C44-675F-4C7A-A6D0-71581CDBE81F}"/>
              </a:ext>
            </a:extLst>
          </p:cNvPr>
          <p:cNvSpPr/>
          <p:nvPr/>
        </p:nvSpPr>
        <p:spPr>
          <a:xfrm>
            <a:off x="9276425" y="5267949"/>
            <a:ext cx="2654424" cy="905522"/>
          </a:xfrm>
          <a:prstGeom prst="roundRect">
            <a:avLst/>
          </a:prstGeom>
          <a:solidFill>
            <a:schemeClr val="accent4">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Custom System</a:t>
            </a:r>
          </a:p>
        </p:txBody>
      </p:sp>
      <p:sp>
        <p:nvSpPr>
          <p:cNvPr id="12" name="Rectangle: Rounded Corners 11">
            <a:extLst>
              <a:ext uri="{FF2B5EF4-FFF2-40B4-BE49-F238E27FC236}">
                <a16:creationId xmlns:a16="http://schemas.microsoft.com/office/drawing/2014/main" id="{FFCDA938-3CE7-423B-90BF-4FED5C95DD1A}"/>
              </a:ext>
            </a:extLst>
          </p:cNvPr>
          <p:cNvSpPr/>
          <p:nvPr/>
        </p:nvSpPr>
        <p:spPr>
          <a:xfrm>
            <a:off x="4479709" y="772358"/>
            <a:ext cx="2432482" cy="870012"/>
          </a:xfrm>
          <a:prstGeom prst="roundRect">
            <a:avLst/>
          </a:prstGeom>
          <a:solidFill>
            <a:schemeClr val="accent2">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Web Object</a:t>
            </a:r>
          </a:p>
          <a:p>
            <a:pPr algn="ctr"/>
            <a:r>
              <a:rPr lang="en-US" dirty="0"/>
              <a:t>(SOAP &amp; REST)</a:t>
            </a:r>
          </a:p>
        </p:txBody>
      </p:sp>
      <p:cxnSp>
        <p:nvCxnSpPr>
          <p:cNvPr id="14" name="Straight Arrow Connector 13">
            <a:extLst>
              <a:ext uri="{FF2B5EF4-FFF2-40B4-BE49-F238E27FC236}">
                <a16:creationId xmlns:a16="http://schemas.microsoft.com/office/drawing/2014/main" id="{73C27BBC-5B9A-49D2-A719-E789FCFF9F38}"/>
              </a:ext>
            </a:extLst>
          </p:cNvPr>
          <p:cNvCxnSpPr>
            <a:cxnSpLocks/>
          </p:cNvCxnSpPr>
          <p:nvPr/>
        </p:nvCxnSpPr>
        <p:spPr>
          <a:xfrm flipV="1">
            <a:off x="7492754" y="1606858"/>
            <a:ext cx="870011" cy="1074197"/>
          </a:xfrm>
          <a:prstGeom prst="straightConnector1">
            <a:avLst/>
          </a:prstGeom>
          <a:ln w="85725">
            <a:solidFill>
              <a:schemeClr val="accent1">
                <a:lumMod val="50000"/>
              </a:schemeClr>
            </a:solidFill>
            <a:headEnd type="triangle"/>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953BA65-0A24-4FBF-8B35-5609EAB1B681}"/>
              </a:ext>
            </a:extLst>
          </p:cNvPr>
          <p:cNvCxnSpPr>
            <a:cxnSpLocks/>
          </p:cNvCxnSpPr>
          <p:nvPr/>
        </p:nvCxnSpPr>
        <p:spPr>
          <a:xfrm>
            <a:off x="8242917" y="3311372"/>
            <a:ext cx="909961" cy="0"/>
          </a:xfrm>
          <a:prstGeom prst="straightConnector1">
            <a:avLst/>
          </a:prstGeom>
          <a:ln w="85725">
            <a:solidFill>
              <a:schemeClr val="accent1">
                <a:lumMod val="50000"/>
              </a:schemeClr>
            </a:solidFill>
            <a:headEnd type="triangle"/>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CF4BBDC-73C9-4F4D-AAE3-98617D30D266}"/>
              </a:ext>
            </a:extLst>
          </p:cNvPr>
          <p:cNvCxnSpPr>
            <a:cxnSpLocks/>
          </p:cNvCxnSpPr>
          <p:nvPr/>
        </p:nvCxnSpPr>
        <p:spPr>
          <a:xfrm>
            <a:off x="7985464" y="4465468"/>
            <a:ext cx="1167414" cy="878889"/>
          </a:xfrm>
          <a:prstGeom prst="straightConnector1">
            <a:avLst/>
          </a:prstGeom>
          <a:ln w="85725">
            <a:solidFill>
              <a:schemeClr val="accent1">
                <a:lumMod val="50000"/>
              </a:schemeClr>
            </a:solidFill>
            <a:headEnd type="triangle"/>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139AE19-9DED-4141-A615-2CD44BF0B6DA}"/>
              </a:ext>
            </a:extLst>
          </p:cNvPr>
          <p:cNvCxnSpPr/>
          <p:nvPr/>
        </p:nvCxnSpPr>
        <p:spPr>
          <a:xfrm>
            <a:off x="5832629" y="1669003"/>
            <a:ext cx="0" cy="678194"/>
          </a:xfrm>
          <a:prstGeom prst="straightConnector1">
            <a:avLst/>
          </a:prstGeom>
          <a:ln w="85725">
            <a:solidFill>
              <a:schemeClr val="accent1">
                <a:lumMod val="50000"/>
              </a:schemeClr>
            </a:solidFill>
            <a:headEnd type="triangle"/>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BE1CD3E-A900-48EC-888B-8A67D16846FE}"/>
              </a:ext>
            </a:extLst>
          </p:cNvPr>
          <p:cNvCxnSpPr/>
          <p:nvPr/>
        </p:nvCxnSpPr>
        <p:spPr>
          <a:xfrm>
            <a:off x="3268832" y="1669003"/>
            <a:ext cx="903673" cy="1056442"/>
          </a:xfrm>
          <a:prstGeom prst="straightConnector1">
            <a:avLst/>
          </a:prstGeom>
          <a:ln w="85725">
            <a:solidFill>
              <a:schemeClr val="accent1">
                <a:lumMod val="50000"/>
              </a:schemeClr>
            </a:solidFill>
            <a:headEnd type="triangle"/>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C1B3EE8-F56A-44A1-B0E3-CA160BCA2C00}"/>
              </a:ext>
            </a:extLst>
          </p:cNvPr>
          <p:cNvCxnSpPr>
            <a:cxnSpLocks/>
          </p:cNvCxnSpPr>
          <p:nvPr/>
        </p:nvCxnSpPr>
        <p:spPr>
          <a:xfrm>
            <a:off x="2678545" y="3293616"/>
            <a:ext cx="810379" cy="0"/>
          </a:xfrm>
          <a:prstGeom prst="straightConnector1">
            <a:avLst/>
          </a:prstGeom>
          <a:ln w="85725">
            <a:solidFill>
              <a:schemeClr val="accent1">
                <a:lumMod val="50000"/>
              </a:schemeClr>
            </a:solidFill>
            <a:headEnd type="triangle"/>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3F57965-B521-4C54-8D9D-EEC32642A3F8}"/>
              </a:ext>
            </a:extLst>
          </p:cNvPr>
          <p:cNvCxnSpPr/>
          <p:nvPr/>
        </p:nvCxnSpPr>
        <p:spPr>
          <a:xfrm flipV="1">
            <a:off x="3071674" y="4465468"/>
            <a:ext cx="745724" cy="585926"/>
          </a:xfrm>
          <a:prstGeom prst="straightConnector1">
            <a:avLst/>
          </a:prstGeom>
          <a:ln w="85725">
            <a:solidFill>
              <a:schemeClr val="accent1">
                <a:lumMod val="50000"/>
              </a:schemeClr>
            </a:solidFill>
            <a:headEnd type="triangle"/>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246FC84-AF8E-4E39-8159-9C49343C7BE2}"/>
              </a:ext>
            </a:extLst>
          </p:cNvPr>
          <p:cNvCxnSpPr>
            <a:cxnSpLocks/>
            <a:stCxn id="4" idx="4"/>
          </p:cNvCxnSpPr>
          <p:nvPr/>
        </p:nvCxnSpPr>
        <p:spPr>
          <a:xfrm>
            <a:off x="5925845" y="4935985"/>
            <a:ext cx="0" cy="784725"/>
          </a:xfrm>
          <a:prstGeom prst="straightConnector1">
            <a:avLst/>
          </a:prstGeom>
          <a:ln w="85725">
            <a:solidFill>
              <a:schemeClr val="accent1">
                <a:lumMod val="50000"/>
              </a:schemeClr>
            </a:solidFill>
            <a:headEnd type="triangle"/>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0936490-F341-4915-BDE9-77DE34F26844}"/>
              </a:ext>
            </a:extLst>
          </p:cNvPr>
          <p:cNvSpPr/>
          <p:nvPr/>
        </p:nvSpPr>
        <p:spPr>
          <a:xfrm>
            <a:off x="0" y="0"/>
            <a:ext cx="12192000" cy="6214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Garamond" panose="02020404030301010803" pitchFamily="18" charset="0"/>
              </a:rPr>
              <a:t>Enterprise Integration Architecture</a:t>
            </a:r>
          </a:p>
        </p:txBody>
      </p:sp>
    </p:spTree>
    <p:extLst>
      <p:ext uri="{BB962C8B-B14F-4D97-AF65-F5344CB8AC3E}">
        <p14:creationId xmlns:p14="http://schemas.microsoft.com/office/powerpoint/2010/main" val="3211435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85518"/>
          </a:xfrm>
          <a:solidFill>
            <a:schemeClr val="accent4">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a:bodyPr>
          <a:lstStyle/>
          <a:p>
            <a:pPr algn="ctr"/>
            <a:r>
              <a:rPr lang="en-US" sz="4000" b="1" dirty="0">
                <a:solidFill>
                  <a:schemeClr val="bg1"/>
                </a:solidFill>
                <a:latin typeface="Garamond" panose="02020404030301010803" pitchFamily="18" charset="0"/>
                <a:ea typeface="+mn-ea"/>
                <a:cs typeface="+mn-cs"/>
              </a:rPr>
              <a:t>What is BizTalk?</a:t>
            </a:r>
          </a:p>
        </p:txBody>
      </p:sp>
      <p:sp>
        <p:nvSpPr>
          <p:cNvPr id="3" name="Content Placeholder 2"/>
          <p:cNvSpPr>
            <a:spLocks noGrp="1"/>
          </p:cNvSpPr>
          <p:nvPr>
            <p:ph sz="half" idx="1"/>
          </p:nvPr>
        </p:nvSpPr>
        <p:spPr>
          <a:xfrm>
            <a:off x="0" y="985518"/>
            <a:ext cx="12192000" cy="5872482"/>
          </a:xfr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2500" lnSpcReduction="20000"/>
          </a:bodyPr>
          <a:lstStyle/>
          <a:p>
            <a:pPr>
              <a:lnSpc>
                <a:spcPct val="110000"/>
              </a:lnSpc>
            </a:pPr>
            <a:endParaRPr lang="en-IN" sz="1800" b="1" dirty="0">
              <a:solidFill>
                <a:schemeClr val="bg1"/>
              </a:solidFill>
            </a:endParaRPr>
          </a:p>
          <a:p>
            <a:pPr>
              <a:lnSpc>
                <a:spcPct val="110000"/>
              </a:lnSpc>
            </a:pPr>
            <a:r>
              <a:rPr lang="en-IN" sz="2200" b="1" dirty="0">
                <a:solidFill>
                  <a:schemeClr val="bg1"/>
                </a:solidFill>
              </a:rPr>
              <a:t>BizTalk is the Integration tool developed by Microsoft</a:t>
            </a:r>
          </a:p>
          <a:p>
            <a:pPr>
              <a:lnSpc>
                <a:spcPct val="110000"/>
              </a:lnSpc>
            </a:pPr>
            <a:r>
              <a:rPr lang="en-IN" sz="2200" b="1" dirty="0">
                <a:solidFill>
                  <a:schemeClr val="bg1"/>
                </a:solidFill>
              </a:rPr>
              <a:t>BizTalk Server is an application integration platform</a:t>
            </a:r>
          </a:p>
          <a:p>
            <a:pPr>
              <a:lnSpc>
                <a:spcPct val="110000"/>
              </a:lnSpc>
            </a:pPr>
            <a:r>
              <a:rPr lang="en-IN" sz="2200" b="1" dirty="0">
                <a:solidFill>
                  <a:schemeClr val="bg1"/>
                </a:solidFill>
              </a:rPr>
              <a:t>BizTalk enables applications to pass messages to each other</a:t>
            </a:r>
          </a:p>
          <a:p>
            <a:pPr>
              <a:lnSpc>
                <a:spcPct val="110000"/>
              </a:lnSpc>
            </a:pPr>
            <a:r>
              <a:rPr lang="en-IN" sz="2200" b="1" dirty="0">
                <a:solidFill>
                  <a:schemeClr val="bg1"/>
                </a:solidFill>
              </a:rPr>
              <a:t>BizTalk enables long running transactions for business processes</a:t>
            </a:r>
          </a:p>
          <a:p>
            <a:pPr>
              <a:lnSpc>
                <a:spcPct val="110000"/>
              </a:lnSpc>
            </a:pPr>
            <a:r>
              <a:rPr lang="en-IN" sz="2200" b="1" dirty="0">
                <a:solidFill>
                  <a:schemeClr val="bg1"/>
                </a:solidFill>
              </a:rPr>
              <a:t>BizTalk Server connects diverse applications</a:t>
            </a:r>
          </a:p>
          <a:p>
            <a:pPr>
              <a:lnSpc>
                <a:spcPct val="110000"/>
              </a:lnSpc>
            </a:pPr>
            <a:r>
              <a:rPr lang="en-IN" sz="2200" b="1" dirty="0">
                <a:solidFill>
                  <a:schemeClr val="bg1"/>
                </a:solidFill>
              </a:rPr>
              <a:t>With more than 15,000 enterprise customers world-wide and more than 80% of the Fortune Global 100 companies using it. We can safely conclude that it is a very successful product. </a:t>
            </a:r>
          </a:p>
          <a:p>
            <a:pPr>
              <a:lnSpc>
                <a:spcPct val="110000"/>
              </a:lnSpc>
            </a:pPr>
            <a:r>
              <a:rPr lang="en-IN" sz="2200" b="1" dirty="0">
                <a:solidFill>
                  <a:schemeClr val="bg1"/>
                </a:solidFill>
              </a:rPr>
              <a:t>Microsoft BizTalk Server provides a development and execution environment that orchestrates business processes, both within and between businesses.</a:t>
            </a:r>
          </a:p>
          <a:p>
            <a:r>
              <a:rPr lang="en-US" sz="2200" b="1" dirty="0">
                <a:solidFill>
                  <a:schemeClr val="bg1"/>
                </a:solidFill>
              </a:rPr>
              <a:t>BizTalk provides the base services to do powerful application integration across disparate systems and even organizations. Microsoft BizTalk Server is an application server that enables companies to integrate and manage automated business processes by exchanging business documents, within or across organizational boundaries</a:t>
            </a:r>
          </a:p>
          <a:p>
            <a:endParaRPr lang="en-US" sz="1800" dirty="0">
              <a:solidFill>
                <a:schemeClr val="bg1"/>
              </a:solidFill>
            </a:endParaRPr>
          </a:p>
          <a:p>
            <a:endParaRPr lang="en-CA" sz="1800" dirty="0">
              <a:solidFill>
                <a:schemeClr val="bg1"/>
              </a:solidFill>
            </a:endParaRPr>
          </a:p>
          <a:p>
            <a:endParaRPr lang="en-CA" sz="1800" dirty="0">
              <a:solidFill>
                <a:schemeClr val="bg1"/>
              </a:solidFill>
            </a:endParaRPr>
          </a:p>
          <a:p>
            <a:pPr marL="0" indent="0">
              <a:spcBef>
                <a:spcPct val="30000"/>
              </a:spcBef>
              <a:buClr>
                <a:schemeClr val="tx2"/>
              </a:buClr>
              <a:buSzPct val="75000"/>
              <a:buNone/>
            </a:pPr>
            <a:r>
              <a:rPr lang="en-US" sz="1800" dirty="0">
                <a:solidFill>
                  <a:schemeClr val="bg1"/>
                </a:solidFill>
              </a:rPr>
              <a:t>.</a:t>
            </a:r>
            <a:endParaRPr lang="en-CA" sz="1800" dirty="0">
              <a:solidFill>
                <a:schemeClr val="bg1"/>
              </a:solidFill>
            </a:endParaRPr>
          </a:p>
          <a:p>
            <a:endParaRPr lang="en-CA" sz="1800" dirty="0">
              <a:solidFill>
                <a:schemeClr val="bg1"/>
              </a:solidFill>
            </a:endParaRPr>
          </a:p>
          <a:p>
            <a:pPr marL="1522413" lvl="3" indent="0">
              <a:buNone/>
            </a:pPr>
            <a:endParaRPr lang="en-US" dirty="0">
              <a:solidFill>
                <a:schemeClr val="bg1"/>
              </a:solidFill>
            </a:endParaRPr>
          </a:p>
          <a:p>
            <a:endParaRPr lang="en-US" dirty="0">
              <a:solidFill>
                <a:schemeClr val="bg1"/>
              </a:solidFill>
            </a:endParaRPr>
          </a:p>
        </p:txBody>
      </p:sp>
      <p:cxnSp>
        <p:nvCxnSpPr>
          <p:cNvPr id="6" name="Straight Connector 5"/>
          <p:cNvCxnSpPr>
            <a:cxnSpLocks/>
          </p:cNvCxnSpPr>
          <p:nvPr/>
        </p:nvCxnSpPr>
        <p:spPr bwMode="auto">
          <a:xfrm>
            <a:off x="0" y="985520"/>
            <a:ext cx="12192000" cy="0"/>
          </a:xfrm>
          <a:prstGeom prst="line">
            <a:avLst/>
          </a:prstGeom>
          <a:solidFill>
            <a:schemeClr val="accent1"/>
          </a:solidFill>
          <a:ln w="25400" cap="flat" cmpd="sng" algn="ctr">
            <a:solidFill>
              <a:srgbClr val="00B05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533877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761989"/>
          </a:xfr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algn="ctr"/>
            <a:r>
              <a:rPr lang="en-US" sz="2800" b="1" dirty="0">
                <a:solidFill>
                  <a:schemeClr val="bg1"/>
                </a:solidFill>
                <a:latin typeface="Garamond" panose="02020404030301010803" pitchFamily="18" charset="0"/>
              </a:rPr>
              <a:t>BizTalk Capabilities</a:t>
            </a:r>
          </a:p>
        </p:txBody>
      </p:sp>
      <p:sp>
        <p:nvSpPr>
          <p:cNvPr id="2" name="Rectangle 1"/>
          <p:cNvSpPr/>
          <p:nvPr/>
        </p:nvSpPr>
        <p:spPr>
          <a:xfrm>
            <a:off x="0" y="761989"/>
            <a:ext cx="12192000" cy="6592574"/>
          </a:xfrm>
          <a:prstGeom prst="rect">
            <a:avLst/>
          </a:prstGeom>
          <a:solidFill>
            <a:schemeClr val="accent4">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marL="285750" indent="-285750">
              <a:spcBef>
                <a:spcPct val="20000"/>
              </a:spcBef>
              <a:buClr>
                <a:schemeClr val="accent1"/>
              </a:buClr>
              <a:buSzPct val="95000"/>
              <a:buFont typeface="Arial" panose="020B0604020202020204" pitchFamily="34" charset="0"/>
              <a:buChar char="•"/>
            </a:pPr>
            <a:endParaRPr lang="en-IN" sz="2400" b="1" dirty="0">
              <a:solidFill>
                <a:schemeClr val="bg1"/>
              </a:solidFill>
            </a:endParaRPr>
          </a:p>
          <a:p>
            <a:pPr marL="285750" indent="-285750">
              <a:spcBef>
                <a:spcPct val="20000"/>
              </a:spcBef>
              <a:buClr>
                <a:schemeClr val="accent1"/>
              </a:buClr>
              <a:buSzPct val="95000"/>
              <a:buFont typeface="Arial" panose="020B0604020202020204" pitchFamily="34" charset="0"/>
              <a:buChar char="•"/>
            </a:pPr>
            <a:r>
              <a:rPr lang="en-IN" sz="2400" b="1" dirty="0">
                <a:solidFill>
                  <a:schemeClr val="bg1"/>
                </a:solidFill>
              </a:rPr>
              <a:t>EAI – To integrate Homogeneous applications</a:t>
            </a:r>
          </a:p>
          <a:p>
            <a:pPr marL="285750" indent="-285750">
              <a:spcBef>
                <a:spcPct val="20000"/>
              </a:spcBef>
              <a:buClr>
                <a:schemeClr val="accent1"/>
              </a:buClr>
              <a:buSzPct val="95000"/>
              <a:buFont typeface="Arial" panose="020B0604020202020204" pitchFamily="34" charset="0"/>
              <a:buChar char="•"/>
            </a:pPr>
            <a:r>
              <a:rPr lang="en-IN" sz="2400" b="1" dirty="0">
                <a:solidFill>
                  <a:schemeClr val="bg1"/>
                </a:solidFill>
              </a:rPr>
              <a:t>B2B – To integrate Heterogeneous applications</a:t>
            </a:r>
          </a:p>
          <a:p>
            <a:pPr marL="285750" indent="-285750">
              <a:spcBef>
                <a:spcPct val="20000"/>
              </a:spcBef>
              <a:buClr>
                <a:schemeClr val="accent1"/>
              </a:buClr>
              <a:buSzPct val="95000"/>
              <a:buFont typeface="Arial" panose="020B0604020202020204" pitchFamily="34" charset="0"/>
              <a:buChar char="•"/>
            </a:pPr>
            <a:r>
              <a:rPr lang="en-IN" sz="2400" b="1" dirty="0">
                <a:solidFill>
                  <a:schemeClr val="bg1"/>
                </a:solidFill>
              </a:rPr>
              <a:t>BPM – To manage the Business process (Orchestration).</a:t>
            </a:r>
          </a:p>
          <a:p>
            <a:pPr marL="285750" indent="-285750">
              <a:spcBef>
                <a:spcPct val="20000"/>
              </a:spcBef>
              <a:buClr>
                <a:schemeClr val="accent1"/>
              </a:buClr>
              <a:buSzPct val="95000"/>
              <a:buFont typeface="Arial" panose="020B0604020202020204" pitchFamily="34" charset="0"/>
              <a:buChar char="•"/>
            </a:pPr>
            <a:r>
              <a:rPr lang="en-IN" sz="2400" b="1" dirty="0">
                <a:solidFill>
                  <a:schemeClr val="bg1"/>
                </a:solidFill>
              </a:rPr>
              <a:t>BAM – To monitor the Business Activities</a:t>
            </a:r>
          </a:p>
          <a:p>
            <a:pPr marL="285750" indent="-285750">
              <a:spcBef>
                <a:spcPct val="20000"/>
              </a:spcBef>
              <a:buClr>
                <a:schemeClr val="accent1"/>
              </a:buClr>
              <a:buSzPct val="95000"/>
              <a:buFont typeface="Arial" panose="020B0604020202020204" pitchFamily="34" charset="0"/>
              <a:buChar char="•"/>
            </a:pPr>
            <a:r>
              <a:rPr lang="en-IN" sz="2400" b="1" dirty="0">
                <a:solidFill>
                  <a:schemeClr val="bg1"/>
                </a:solidFill>
              </a:rPr>
              <a:t>BRE – To manage Business Rules.</a:t>
            </a:r>
          </a:p>
          <a:p>
            <a:pPr marL="285750" indent="-285750">
              <a:spcBef>
                <a:spcPct val="20000"/>
              </a:spcBef>
              <a:buClr>
                <a:schemeClr val="accent1"/>
              </a:buClr>
              <a:buSzPct val="95000"/>
              <a:buFont typeface="Arial" panose="020B0604020202020204" pitchFamily="34" charset="0"/>
              <a:buChar char="•"/>
            </a:pPr>
            <a:r>
              <a:rPr lang="en-IN" sz="2400" b="1" dirty="0">
                <a:solidFill>
                  <a:schemeClr val="bg1"/>
                </a:solidFill>
              </a:rPr>
              <a:t>Messaging</a:t>
            </a:r>
          </a:p>
          <a:p>
            <a:pPr marL="285750" indent="-285750">
              <a:spcBef>
                <a:spcPct val="20000"/>
              </a:spcBef>
              <a:buClr>
                <a:schemeClr val="accent1"/>
              </a:buClr>
              <a:buSzPct val="95000"/>
              <a:buFont typeface="Arial" panose="020B0604020202020204" pitchFamily="34" charset="0"/>
              <a:buChar char="•"/>
            </a:pPr>
            <a:r>
              <a:rPr lang="en-IN" sz="2400" b="1" dirty="0">
                <a:solidFill>
                  <a:schemeClr val="bg1"/>
                </a:solidFill>
              </a:rPr>
              <a:t>Orchestration</a:t>
            </a:r>
          </a:p>
          <a:p>
            <a:pPr marL="285750" indent="-285750">
              <a:spcBef>
                <a:spcPct val="20000"/>
              </a:spcBef>
              <a:buClr>
                <a:schemeClr val="accent1"/>
              </a:buClr>
              <a:buSzPct val="95000"/>
              <a:buFont typeface="Arial" panose="020B0604020202020204" pitchFamily="34" charset="0"/>
              <a:buChar char="•"/>
            </a:pPr>
            <a:r>
              <a:rPr lang="en-IN" sz="2400" b="1" dirty="0">
                <a:solidFill>
                  <a:schemeClr val="bg1"/>
                </a:solidFill>
              </a:rPr>
              <a:t>All messages inside BizTalk are XML data. Since XML can be interpreted in any system, BizTalk helps in connectivity</a:t>
            </a:r>
          </a:p>
          <a:p>
            <a:pPr marL="285750" indent="-285750">
              <a:spcBef>
                <a:spcPct val="20000"/>
              </a:spcBef>
              <a:buClr>
                <a:schemeClr val="accent1"/>
              </a:buClr>
              <a:buSzPct val="95000"/>
              <a:buFont typeface="Arial" panose="020B0604020202020204" pitchFamily="34" charset="0"/>
              <a:buChar char="•"/>
            </a:pPr>
            <a:endParaRPr lang="en-IN" sz="2400" dirty="0">
              <a:solidFill>
                <a:schemeClr val="accent1"/>
              </a:solidFill>
            </a:endParaRPr>
          </a:p>
          <a:p>
            <a:pPr marL="285750" indent="-285750">
              <a:spcBef>
                <a:spcPct val="20000"/>
              </a:spcBef>
              <a:buClr>
                <a:schemeClr val="accent1"/>
              </a:buClr>
              <a:buSzPct val="95000"/>
              <a:buFont typeface="Arial" panose="020B0604020202020204" pitchFamily="34" charset="0"/>
              <a:buChar char="•"/>
            </a:pPr>
            <a:endParaRPr lang="en-IN" sz="2400" dirty="0">
              <a:solidFill>
                <a:schemeClr val="accent1"/>
              </a:solidFill>
            </a:endParaRPr>
          </a:p>
          <a:p>
            <a:pPr marL="285750" indent="-285750">
              <a:spcBef>
                <a:spcPct val="20000"/>
              </a:spcBef>
              <a:buClr>
                <a:schemeClr val="accent1"/>
              </a:buClr>
              <a:buSzPct val="95000"/>
              <a:buFont typeface="Arial" panose="020B0604020202020204" pitchFamily="34" charset="0"/>
              <a:buChar char="•"/>
            </a:pPr>
            <a:endParaRPr lang="en-IN" sz="2400" dirty="0">
              <a:solidFill>
                <a:schemeClr val="accent1"/>
              </a:solidFill>
            </a:endParaRPr>
          </a:p>
          <a:p>
            <a:pPr marL="285750" indent="-285750">
              <a:spcBef>
                <a:spcPct val="20000"/>
              </a:spcBef>
              <a:buClr>
                <a:schemeClr val="accent1"/>
              </a:buClr>
              <a:buSzPct val="95000"/>
              <a:buFont typeface="Arial" panose="020B0604020202020204" pitchFamily="34" charset="0"/>
              <a:buChar char="•"/>
            </a:pPr>
            <a:endParaRPr lang="en-IN" sz="2400" dirty="0">
              <a:solidFill>
                <a:schemeClr val="accent1"/>
              </a:solidFill>
            </a:endParaRPr>
          </a:p>
          <a:p>
            <a:pPr marL="285750" indent="-285750">
              <a:spcBef>
                <a:spcPct val="20000"/>
              </a:spcBef>
              <a:buClr>
                <a:schemeClr val="accent1"/>
              </a:buClr>
              <a:buSzPct val="95000"/>
              <a:buFont typeface="Arial" panose="020B0604020202020204" pitchFamily="34" charset="0"/>
              <a:buChar char="•"/>
            </a:pPr>
            <a:endParaRPr lang="en-IN" sz="2400" dirty="0">
              <a:solidFill>
                <a:schemeClr val="accent1"/>
              </a:solidFill>
            </a:endParaRPr>
          </a:p>
        </p:txBody>
      </p:sp>
    </p:spTree>
    <p:extLst>
      <p:ext uri="{BB962C8B-B14F-4D97-AF65-F5344CB8AC3E}">
        <p14:creationId xmlns:p14="http://schemas.microsoft.com/office/powerpoint/2010/main" val="976924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761998"/>
          </a:xfrm>
        </p:spPr>
        <p:style>
          <a:lnRef idx="0">
            <a:schemeClr val="accent1"/>
          </a:lnRef>
          <a:fillRef idx="3">
            <a:schemeClr val="accent1"/>
          </a:fillRef>
          <a:effectRef idx="3">
            <a:schemeClr val="accent1"/>
          </a:effectRef>
          <a:fontRef idx="minor">
            <a:schemeClr val="lt1"/>
          </a:fontRef>
        </p:style>
        <p:txBody>
          <a:bodyPr/>
          <a:lstStyle/>
          <a:p>
            <a:pPr algn="ctr"/>
            <a:r>
              <a:rPr lang="en-US" sz="2800" b="1" dirty="0">
                <a:latin typeface="Garamond" panose="02020404030301010803" pitchFamily="18" charset="0"/>
              </a:rPr>
              <a:t>BizTalk Capabilities</a:t>
            </a:r>
          </a:p>
        </p:txBody>
      </p:sp>
      <p:cxnSp>
        <p:nvCxnSpPr>
          <p:cNvPr id="3" name="Straight Connector 2"/>
          <p:cNvCxnSpPr/>
          <p:nvPr/>
        </p:nvCxnSpPr>
        <p:spPr bwMode="auto">
          <a:xfrm flipV="1">
            <a:off x="1955800" y="762000"/>
            <a:ext cx="7874000" cy="1"/>
          </a:xfrm>
          <a:prstGeom prst="line">
            <a:avLst/>
          </a:prstGeom>
          <a:solidFill>
            <a:schemeClr val="accent1"/>
          </a:solidFill>
          <a:ln w="38100" cap="flat" cmpd="sng" algn="ctr">
            <a:solidFill>
              <a:srgbClr val="00B05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Rectangle 1"/>
          <p:cNvSpPr/>
          <p:nvPr/>
        </p:nvSpPr>
        <p:spPr>
          <a:xfrm>
            <a:off x="0" y="751840"/>
            <a:ext cx="12192000" cy="7848302"/>
          </a:xfrm>
          <a:prstGeom prst="rect">
            <a:avLst/>
          </a:prstGeom>
          <a:solidFill>
            <a:schemeClr val="accent4">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marL="285750" indent="-285750" fontAlgn="base">
              <a:buFont typeface="Arial" panose="020B0604020202020204" pitchFamily="34" charset="0"/>
              <a:buChar char="•"/>
            </a:pPr>
            <a:r>
              <a:rPr lang="en-US" sz="2400" b="1" dirty="0">
                <a:solidFill>
                  <a:schemeClr val="bg1"/>
                </a:solidFill>
              </a:rPr>
              <a:t>It is basically an Integration server with in-built adapters for communication. It helps in Integrating Enterprise Applications at one common point.</a:t>
            </a:r>
          </a:p>
          <a:p>
            <a:pPr marL="285750" indent="-285750" fontAlgn="base">
              <a:buFont typeface="Arial" panose="020B0604020202020204" pitchFamily="34" charset="0"/>
              <a:buChar char="•"/>
            </a:pPr>
            <a:r>
              <a:rPr lang="en-US" sz="2400" b="1" dirty="0">
                <a:solidFill>
                  <a:schemeClr val="bg1"/>
                </a:solidFill>
              </a:rPr>
              <a:t>Solutions can be developed really fast with BizTalk Server. Effort spent will be less.</a:t>
            </a:r>
          </a:p>
          <a:p>
            <a:pPr marL="285750" indent="-285750" fontAlgn="base">
              <a:buFont typeface="Arial" panose="020B0604020202020204" pitchFamily="34" charset="0"/>
              <a:buChar char="•"/>
            </a:pPr>
            <a:r>
              <a:rPr lang="en-US" sz="2400" b="1" dirty="0">
                <a:solidFill>
                  <a:schemeClr val="bg1"/>
                </a:solidFill>
              </a:rPr>
              <a:t>Support, Maintenance and updates are easy to manage and maintained.</a:t>
            </a:r>
          </a:p>
          <a:p>
            <a:pPr marL="285750" indent="-285750" fontAlgn="base">
              <a:buFont typeface="Arial" panose="020B0604020202020204" pitchFamily="34" charset="0"/>
              <a:buChar char="•"/>
            </a:pPr>
            <a:r>
              <a:rPr lang="en-US" sz="2400" b="1" dirty="0">
                <a:solidFill>
                  <a:schemeClr val="bg1"/>
                </a:solidFill>
              </a:rPr>
              <a:t>Its provide guaranty that message will never loss in BizTalk if any technical issue occurs.</a:t>
            </a:r>
          </a:p>
          <a:p>
            <a:pPr marL="285750" indent="-285750" fontAlgn="base">
              <a:buFont typeface="Arial" panose="020B0604020202020204" pitchFamily="34" charset="0"/>
              <a:buChar char="•"/>
            </a:pPr>
            <a:r>
              <a:rPr lang="en-US" sz="2400" b="1" dirty="0">
                <a:solidFill>
                  <a:schemeClr val="bg1"/>
                </a:solidFill>
              </a:rPr>
              <a:t>It has retried mechanism as well as alternative transport mechanism for message processing.</a:t>
            </a:r>
          </a:p>
          <a:p>
            <a:pPr marL="285750" indent="-285750" fontAlgn="base">
              <a:buFont typeface="Arial" panose="020B0604020202020204" pitchFamily="34" charset="0"/>
              <a:buChar char="•"/>
            </a:pPr>
            <a:r>
              <a:rPr lang="en-US" sz="2400" b="1" dirty="0">
                <a:solidFill>
                  <a:schemeClr val="bg1"/>
                </a:solidFill>
              </a:rPr>
              <a:t>BizTalk is designed to operate in Multi Server Environment. We can run the application on various servers to manage load and highly Availability.</a:t>
            </a:r>
          </a:p>
          <a:p>
            <a:pPr marL="285750" indent="-285750" fontAlgn="base">
              <a:buFont typeface="Arial" panose="020B0604020202020204" pitchFamily="34" charset="0"/>
              <a:buChar char="•"/>
            </a:pPr>
            <a:r>
              <a:rPr lang="en-US" sz="2400" b="1" dirty="0">
                <a:solidFill>
                  <a:schemeClr val="bg1"/>
                </a:solidFill>
              </a:rPr>
              <a:t>Advantage for customers on cost saving in terms of development time.</a:t>
            </a:r>
          </a:p>
          <a:p>
            <a:pPr marL="285750" indent="-285750" fontAlgn="base">
              <a:buFont typeface="Arial" panose="020B0604020202020204" pitchFamily="34" charset="0"/>
              <a:buChar char="•"/>
            </a:pPr>
            <a:r>
              <a:rPr lang="en-US" sz="2400" b="1" dirty="0">
                <a:solidFill>
                  <a:schemeClr val="bg1"/>
                </a:solidFill>
              </a:rPr>
              <a:t>BizTalk has BAM Portal (Business Activity Monitoring Portal) to tracking the message information inside the BizTalk for the Business guys.</a:t>
            </a:r>
          </a:p>
          <a:p>
            <a:pPr marL="285750" indent="-285750" fontAlgn="base">
              <a:buFont typeface="Arial" panose="020B0604020202020204" pitchFamily="34" charset="0"/>
              <a:buChar char="•"/>
            </a:pPr>
            <a:r>
              <a:rPr lang="en-US" sz="2400" b="1" dirty="0">
                <a:solidFill>
                  <a:schemeClr val="bg1"/>
                </a:solidFill>
              </a:rPr>
              <a:t>BizTalk has a number of Tools like BRE, SSO which be effectively used.</a:t>
            </a:r>
          </a:p>
          <a:p>
            <a:pPr marL="285750" indent="-285750" fontAlgn="base">
              <a:buFont typeface="Arial" panose="020B0604020202020204" pitchFamily="34" charset="0"/>
              <a:buChar char="•"/>
            </a:pPr>
            <a:r>
              <a:rPr lang="en-US" sz="2400" b="1" dirty="0">
                <a:solidFill>
                  <a:schemeClr val="bg1"/>
                </a:solidFill>
              </a:rPr>
              <a:t>It can be used to communicate with wide range of Legacy Applications. There is always a scope to develop custom</a:t>
            </a:r>
          </a:p>
          <a:p>
            <a:pPr marL="285750" indent="-285750" fontAlgn="base">
              <a:buFont typeface="Arial" panose="020B0604020202020204" pitchFamily="34" charset="0"/>
              <a:buChar char="•"/>
            </a:pPr>
            <a:endParaRPr lang="en-US" dirty="0">
              <a:solidFill>
                <a:schemeClr val="accent1"/>
              </a:solidFill>
            </a:endParaRPr>
          </a:p>
          <a:p>
            <a:pPr marL="285750" indent="-285750" fontAlgn="base">
              <a:buFont typeface="Arial" panose="020B0604020202020204" pitchFamily="34" charset="0"/>
              <a:buChar char="•"/>
            </a:pPr>
            <a:endParaRPr lang="en-US" dirty="0">
              <a:solidFill>
                <a:schemeClr val="accent1"/>
              </a:solidFill>
            </a:endParaRPr>
          </a:p>
          <a:p>
            <a:pPr marL="285750" indent="-285750" fontAlgn="base">
              <a:buFont typeface="Arial" panose="020B0604020202020204" pitchFamily="34" charset="0"/>
              <a:buChar char="•"/>
            </a:pPr>
            <a:endParaRPr lang="en-US" dirty="0">
              <a:solidFill>
                <a:schemeClr val="accent1"/>
              </a:solidFill>
            </a:endParaRPr>
          </a:p>
          <a:p>
            <a:pPr marL="285750" indent="-285750" fontAlgn="base">
              <a:buFont typeface="Arial" panose="020B0604020202020204" pitchFamily="34" charset="0"/>
              <a:buChar char="•"/>
            </a:pPr>
            <a:endParaRPr lang="en-US" dirty="0">
              <a:solidFill>
                <a:schemeClr val="accent1"/>
              </a:solidFill>
            </a:endParaRPr>
          </a:p>
          <a:p>
            <a:pPr marL="285750" indent="-285750" fontAlgn="base">
              <a:buFont typeface="Arial" panose="020B0604020202020204" pitchFamily="34" charset="0"/>
              <a:buChar char="•"/>
            </a:pPr>
            <a:endParaRPr lang="en-US" dirty="0">
              <a:solidFill>
                <a:schemeClr val="accent1"/>
              </a:solidFill>
            </a:endParaRPr>
          </a:p>
          <a:p>
            <a:pPr marL="285750" indent="-285750" fontAlgn="base">
              <a:buFont typeface="Arial" panose="020B0604020202020204" pitchFamily="34" charset="0"/>
              <a:buChar char="•"/>
            </a:pPr>
            <a:endParaRPr lang="en-US" dirty="0">
              <a:solidFill>
                <a:schemeClr val="accent1"/>
              </a:solidFill>
            </a:endParaRPr>
          </a:p>
          <a:p>
            <a:pPr marL="285750" indent="-285750" fontAlgn="base">
              <a:buFont typeface="Arial" panose="020B0604020202020204" pitchFamily="34" charset="0"/>
              <a:buChar char="•"/>
            </a:pPr>
            <a:endParaRPr lang="en-US" dirty="0">
              <a:solidFill>
                <a:schemeClr val="accent1"/>
              </a:solidFill>
            </a:endParaRPr>
          </a:p>
          <a:p>
            <a:pPr marL="285750" indent="-285750" fontAlgn="base">
              <a:buFont typeface="Arial" panose="020B0604020202020204" pitchFamily="34" charset="0"/>
              <a:buChar char="•"/>
            </a:pPr>
            <a:endParaRPr lang="en-US" dirty="0">
              <a:solidFill>
                <a:schemeClr val="accent1"/>
              </a:solidFill>
            </a:endParaRPr>
          </a:p>
        </p:txBody>
      </p:sp>
    </p:spTree>
    <p:extLst>
      <p:ext uri="{BB962C8B-B14F-4D97-AF65-F5344CB8AC3E}">
        <p14:creationId xmlns:p14="http://schemas.microsoft.com/office/powerpoint/2010/main" val="3616609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761996"/>
          </a:xfrm>
        </p:spPr>
        <p:style>
          <a:lnRef idx="0">
            <a:schemeClr val="accent1"/>
          </a:lnRef>
          <a:fillRef idx="3">
            <a:schemeClr val="accent1"/>
          </a:fillRef>
          <a:effectRef idx="3">
            <a:schemeClr val="accent1"/>
          </a:effectRef>
          <a:fontRef idx="minor">
            <a:schemeClr val="lt1"/>
          </a:fontRef>
        </p:style>
        <p:txBody>
          <a:bodyPr/>
          <a:lstStyle/>
          <a:p>
            <a:pPr algn="ctr"/>
            <a:r>
              <a:rPr lang="en-US" sz="2800" b="1" dirty="0">
                <a:latin typeface="Garamond" panose="02020404030301010803" pitchFamily="18" charset="0"/>
              </a:rPr>
              <a:t>BizTalk Security</a:t>
            </a:r>
          </a:p>
        </p:txBody>
      </p:sp>
      <p:cxnSp>
        <p:nvCxnSpPr>
          <p:cNvPr id="3" name="Straight Connector 2"/>
          <p:cNvCxnSpPr/>
          <p:nvPr/>
        </p:nvCxnSpPr>
        <p:spPr bwMode="auto">
          <a:xfrm flipV="1">
            <a:off x="1955800" y="762000"/>
            <a:ext cx="7874000" cy="1"/>
          </a:xfrm>
          <a:prstGeom prst="line">
            <a:avLst/>
          </a:prstGeom>
          <a:solidFill>
            <a:schemeClr val="accent1"/>
          </a:solidFill>
          <a:ln w="38100" cap="flat" cmpd="sng" algn="ctr">
            <a:solidFill>
              <a:srgbClr val="00B05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Rectangle 1"/>
          <p:cNvSpPr/>
          <p:nvPr/>
        </p:nvSpPr>
        <p:spPr>
          <a:xfrm>
            <a:off x="0" y="761996"/>
            <a:ext cx="12192000" cy="6186309"/>
          </a:xfrm>
          <a:prstGeom prst="rect">
            <a:avLst/>
          </a:prstGeom>
          <a:solidFill>
            <a:schemeClr val="accent2">
              <a:lumMod val="50000"/>
            </a:schemeClr>
          </a:solidFill>
          <a:ln>
            <a:noFill/>
          </a:ln>
          <a:effectLst>
            <a:glow rad="139700">
              <a:schemeClr val="accent5">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285750" indent="-285750" fontAlgn="base">
              <a:buFont typeface="Arial" panose="020B0604020202020204" pitchFamily="34" charset="0"/>
              <a:buChar char="•"/>
            </a:pPr>
            <a:r>
              <a:rPr lang="en-US" sz="2400" dirty="0">
                <a:solidFill>
                  <a:schemeClr val="bg1"/>
                </a:solidFill>
              </a:rPr>
              <a:t>Microsoft's Enterprise SSO server is bundled with BizTalk Server.</a:t>
            </a:r>
          </a:p>
          <a:p>
            <a:pPr marL="285750" indent="-285750" fontAlgn="base">
              <a:buFont typeface="Arial" panose="020B0604020202020204" pitchFamily="34" charset="0"/>
              <a:buChar char="•"/>
            </a:pPr>
            <a:r>
              <a:rPr lang="en-US" sz="2400" dirty="0">
                <a:solidFill>
                  <a:schemeClr val="bg1"/>
                </a:solidFill>
              </a:rPr>
              <a:t>Enterprise Single Sign-On (SSO) provides services to store and transmit encrypted user credentials across local and network boundaries, including domain boundaries. SSO stores the credentials in the SSO database. Because SSO provides a generic single sign-on solution, middleware applications and custom adapters can leverage SSO to securely store and transmit user credentials across the environment. End users do not have to remember different credentials for different applications.</a:t>
            </a:r>
          </a:p>
          <a:p>
            <a:pPr marL="285750" indent="-285750" fontAlgn="base">
              <a:buFont typeface="Arial" panose="020B0604020202020204" pitchFamily="34" charset="0"/>
              <a:buChar char="•"/>
            </a:pPr>
            <a:r>
              <a:rPr lang="en-US" sz="2400" dirty="0">
                <a:solidFill>
                  <a:schemeClr val="bg1"/>
                </a:solidFill>
              </a:rPr>
              <a:t>BizTalk Server’s out-of-the-box adapters (Connectors) support transport-level security where appropriate. Message-level security is supported via Windows Communication Foundation (WCF) adapters. WCF adapters can also be used to support federated authentication, where users authenticated by one organization can access services provided by another based on cross-organizational trust rather than the use of centralized user accounts.</a:t>
            </a:r>
          </a:p>
          <a:p>
            <a:pPr marL="285750" indent="-285750">
              <a:buFont typeface="Arial" panose="020B0604020202020204" pitchFamily="34" charset="0"/>
              <a:buChar char="•"/>
            </a:pPr>
            <a:r>
              <a:rPr lang="en-US" sz="2400" dirty="0">
                <a:solidFill>
                  <a:schemeClr val="bg1"/>
                </a:solidFill>
              </a:rPr>
              <a:t>WCF interfaces can be secured with below approaches: </a:t>
            </a:r>
          </a:p>
          <a:p>
            <a:pPr lvl="2"/>
            <a:r>
              <a:rPr lang="en-US" sz="2400" dirty="0">
                <a:solidFill>
                  <a:schemeClr val="bg1"/>
                </a:solidFill>
              </a:rPr>
              <a:t>Authentication: Identification of message sender/requester and message receiver </a:t>
            </a:r>
          </a:p>
          <a:p>
            <a:pPr lvl="2"/>
            <a:r>
              <a:rPr lang="en-US" sz="2400" dirty="0">
                <a:solidFill>
                  <a:schemeClr val="bg1"/>
                </a:solidFill>
              </a:rPr>
              <a:t>Integrity: Signing of message prior to be transmitted </a:t>
            </a:r>
          </a:p>
          <a:p>
            <a:pPr lvl="2"/>
            <a:r>
              <a:rPr lang="en-US" sz="2400" dirty="0">
                <a:solidFill>
                  <a:schemeClr val="bg1"/>
                </a:solidFill>
              </a:rPr>
              <a:t>Confidentiality: Messages should be encrypted before it is to be transmitted</a:t>
            </a:r>
          </a:p>
          <a:p>
            <a:pPr fontAlgn="base"/>
            <a:endParaRPr lang="en-US" dirty="0"/>
          </a:p>
          <a:p>
            <a:pPr fontAlgn="base"/>
            <a:endParaRPr lang="en-US" dirty="0">
              <a:solidFill>
                <a:schemeClr val="accent1"/>
              </a:solidFill>
            </a:endParaRPr>
          </a:p>
        </p:txBody>
      </p:sp>
    </p:spTree>
    <p:extLst>
      <p:ext uri="{BB962C8B-B14F-4D97-AF65-F5344CB8AC3E}">
        <p14:creationId xmlns:p14="http://schemas.microsoft.com/office/powerpoint/2010/main" val="710243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
            <a:ext cx="12192000" cy="761999"/>
          </a:xfrm>
        </p:spPr>
        <p:style>
          <a:lnRef idx="0">
            <a:schemeClr val="accent1"/>
          </a:lnRef>
          <a:fillRef idx="3">
            <a:schemeClr val="accent1"/>
          </a:fillRef>
          <a:effectRef idx="3">
            <a:schemeClr val="accent1"/>
          </a:effectRef>
          <a:fontRef idx="minor">
            <a:schemeClr val="lt1"/>
          </a:fontRef>
        </p:style>
        <p:txBody>
          <a:bodyPr/>
          <a:lstStyle/>
          <a:p>
            <a:r>
              <a:rPr lang="en-US" sz="2800" b="1" dirty="0">
                <a:latin typeface="Garamond" panose="02020404030301010803" pitchFamily="18" charset="0"/>
              </a:rPr>
              <a:t>BizTalk Security- ESSO (Enterprise Single Sign On)</a:t>
            </a:r>
          </a:p>
        </p:txBody>
      </p:sp>
      <p:sp>
        <p:nvSpPr>
          <p:cNvPr id="2" name="Rectangle 1"/>
          <p:cNvSpPr/>
          <p:nvPr/>
        </p:nvSpPr>
        <p:spPr>
          <a:xfrm>
            <a:off x="0" y="782347"/>
            <a:ext cx="12192000" cy="1569660"/>
          </a:xfrm>
          <a:prstGeom prst="rect">
            <a:avLst/>
          </a:prstGeom>
          <a:solidFill>
            <a:schemeClr val="tx1">
              <a:lumMod val="95000"/>
              <a:lumOff val="5000"/>
            </a:schemeClr>
          </a:solidFill>
          <a:ln>
            <a:noFill/>
          </a:ln>
          <a:effectLst>
            <a:outerShdw blurRad="149987" dist="250190" dir="8460000" algn="ctr">
              <a:srgbClr val="000000">
                <a:alpha val="28000"/>
              </a:srgbClr>
            </a:outerShdw>
            <a:reflection blurRad="6350" stA="50000" endA="300" endPos="55500" dist="50800" dir="5400000" sy="-100000" algn="bl" rotWithShape="0"/>
            <a:softEdge rad="127000"/>
          </a:effectLst>
        </p:spPr>
        <p:txBody>
          <a:bodyPr wrap="square">
            <a:spAutoFit/>
          </a:bodyPr>
          <a:lstStyle/>
          <a:p>
            <a:pPr fontAlgn="base"/>
            <a:r>
              <a:rPr lang="en-US" sz="2400" dirty="0">
                <a:solidFill>
                  <a:schemeClr val="bg1"/>
                </a:solidFill>
              </a:rPr>
              <a:t>Enterprise Single Sign-On stores an encrypted mapping between a user’s Windows user ID and his credentials for one or more affiliate applications in an SSO database. When this user needs to access an affiliate application, the credentials for that application can be looked up in the SSO database by a Single Sign-On (SSO) Server. The diagram below shows how this works.</a:t>
            </a:r>
            <a:endParaRPr lang="en-US" dirty="0">
              <a:solidFill>
                <a:schemeClr val="bg1"/>
              </a:solidFill>
            </a:endParaRPr>
          </a:p>
        </p:txBody>
      </p:sp>
      <p:pic>
        <p:nvPicPr>
          <p:cNvPr id="5" name="Picture 4">
            <a:extLst>
              <a:ext uri="{FF2B5EF4-FFF2-40B4-BE49-F238E27FC236}">
                <a16:creationId xmlns:a16="http://schemas.microsoft.com/office/drawing/2014/main" id="{F533E3BF-8D5F-4DE6-8940-4ECF8F616F86}"/>
              </a:ext>
            </a:extLst>
          </p:cNvPr>
          <p:cNvPicPr>
            <a:picLocks noChangeAspect="1"/>
          </p:cNvPicPr>
          <p:nvPr/>
        </p:nvPicPr>
        <p:blipFill>
          <a:blip r:embed="rId2"/>
          <a:stretch>
            <a:fillRect/>
          </a:stretch>
        </p:blipFill>
        <p:spPr>
          <a:xfrm>
            <a:off x="0" y="2372356"/>
            <a:ext cx="12191999" cy="4566923"/>
          </a:xfrm>
          <a:prstGeom prst="rect">
            <a:avLst/>
          </a:prstGeom>
        </p:spPr>
      </p:pic>
    </p:spTree>
    <p:extLst>
      <p:ext uri="{BB962C8B-B14F-4D97-AF65-F5344CB8AC3E}">
        <p14:creationId xmlns:p14="http://schemas.microsoft.com/office/powerpoint/2010/main" val="3457492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669"/>
            <a:ext cx="12192000" cy="608012"/>
          </a:xfr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algn="ctr"/>
            <a:r>
              <a:rPr lang="en-US" sz="2800" b="1" dirty="0">
                <a:latin typeface="Garamond" panose="02020404030301010803" pitchFamily="18" charset="0"/>
              </a:rPr>
              <a:t>BizTalk Runtime Architecture</a:t>
            </a:r>
          </a:p>
        </p:txBody>
      </p:sp>
      <p:cxnSp>
        <p:nvCxnSpPr>
          <p:cNvPr id="3" name="Straight Connector 2"/>
          <p:cNvCxnSpPr/>
          <p:nvPr/>
        </p:nvCxnSpPr>
        <p:spPr bwMode="auto">
          <a:xfrm flipV="1">
            <a:off x="1955800" y="762000"/>
            <a:ext cx="7874000" cy="1"/>
          </a:xfrm>
          <a:prstGeom prst="line">
            <a:avLst/>
          </a:prstGeom>
          <a:solidFill>
            <a:schemeClr val="accent1"/>
          </a:solidFill>
          <a:ln w="38100" cap="flat" cmpd="sng" algn="ctr">
            <a:solidFill>
              <a:srgbClr val="00B05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Rectangle 4">
            <a:extLst>
              <a:ext uri="{FF2B5EF4-FFF2-40B4-BE49-F238E27FC236}">
                <a16:creationId xmlns:a16="http://schemas.microsoft.com/office/drawing/2014/main" id="{3F082168-3C21-4571-BFE0-15D86EF1C3C7}"/>
              </a:ext>
            </a:extLst>
          </p:cNvPr>
          <p:cNvSpPr/>
          <p:nvPr/>
        </p:nvSpPr>
        <p:spPr>
          <a:xfrm>
            <a:off x="1905000" y="990600"/>
            <a:ext cx="8382000" cy="369332"/>
          </a:xfrm>
          <a:prstGeom prst="rect">
            <a:avLst/>
          </a:prstGeom>
        </p:spPr>
        <p:txBody>
          <a:bodyPr wrap="square">
            <a:spAutoFit/>
          </a:bodyPr>
          <a:lstStyle/>
          <a:p>
            <a:r>
              <a:rPr lang="en-US" dirty="0">
                <a:solidFill>
                  <a:schemeClr val="accent1"/>
                </a:solidFill>
              </a:rPr>
              <a:t> </a:t>
            </a:r>
          </a:p>
        </p:txBody>
      </p:sp>
      <p:pic>
        <p:nvPicPr>
          <p:cNvPr id="6" name="Content Placeholder 3" descr="BizTalkPubSubArch.jpg">
            <a:extLst>
              <a:ext uri="{FF2B5EF4-FFF2-40B4-BE49-F238E27FC236}">
                <a16:creationId xmlns:a16="http://schemas.microsoft.com/office/drawing/2014/main" id="{6FBAF836-B53E-4041-8FBF-F7A7D8AED3F2}"/>
              </a:ext>
            </a:extLst>
          </p:cNvPr>
          <p:cNvPicPr>
            <a:picLocks/>
          </p:cNvPicPr>
          <p:nvPr/>
        </p:nvPicPr>
        <p:blipFill>
          <a:blip r:embed="rId2"/>
          <a:stretch>
            <a:fillRect/>
          </a:stretch>
        </p:blipFill>
        <p:spPr>
          <a:xfrm>
            <a:off x="0" y="762000"/>
            <a:ext cx="12192000" cy="6095999"/>
          </a:xfrm>
          <a:prstGeom prst="rect">
            <a:avLst/>
          </a:prstGeom>
        </p:spPr>
      </p:pic>
    </p:spTree>
    <p:extLst>
      <p:ext uri="{BB962C8B-B14F-4D97-AF65-F5344CB8AC3E}">
        <p14:creationId xmlns:p14="http://schemas.microsoft.com/office/powerpoint/2010/main" val="1900250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762000"/>
          </a:xfr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sz="2800" b="1" dirty="0">
                <a:latin typeface="Garamond" panose="02020404030301010803" pitchFamily="18" charset="0"/>
              </a:rPr>
              <a:t>BizTalk Adapters for communication</a:t>
            </a:r>
          </a:p>
        </p:txBody>
      </p:sp>
      <p:cxnSp>
        <p:nvCxnSpPr>
          <p:cNvPr id="3" name="Straight Connector 2"/>
          <p:cNvCxnSpPr/>
          <p:nvPr/>
        </p:nvCxnSpPr>
        <p:spPr bwMode="auto">
          <a:xfrm flipV="1">
            <a:off x="1955800" y="762000"/>
            <a:ext cx="7874000" cy="1"/>
          </a:xfrm>
          <a:prstGeom prst="line">
            <a:avLst/>
          </a:prstGeom>
          <a:solidFill>
            <a:schemeClr val="accent1"/>
          </a:solidFill>
          <a:ln w="38100" cap="flat" cmpd="sng" algn="ctr">
            <a:solidFill>
              <a:srgbClr val="00B05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Rectangle 1"/>
          <p:cNvSpPr/>
          <p:nvPr/>
        </p:nvSpPr>
        <p:spPr>
          <a:xfrm>
            <a:off x="0" y="750351"/>
            <a:ext cx="12192000" cy="830997"/>
          </a:xfrm>
          <a:prstGeom prst="rect">
            <a:avLst/>
          </a:prstGeom>
          <a:solidFill>
            <a:schemeClr val="accent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fontAlgn="base"/>
            <a:r>
              <a:rPr lang="en-US" sz="2400" dirty="0">
                <a:solidFill>
                  <a:schemeClr val="bg1"/>
                </a:solidFill>
              </a:rPr>
              <a:t>BizTalk has several in-built adapters for communication and also there is scope available for creating custom adapters. Below are mentioned in-build adapters.</a:t>
            </a:r>
          </a:p>
        </p:txBody>
      </p:sp>
      <p:sp>
        <p:nvSpPr>
          <p:cNvPr id="5" name="Rectangle 4">
            <a:extLst>
              <a:ext uri="{FF2B5EF4-FFF2-40B4-BE49-F238E27FC236}">
                <a16:creationId xmlns:a16="http://schemas.microsoft.com/office/drawing/2014/main" id="{7CE9A364-6408-4DD2-8E2C-4B0D0001990A}"/>
              </a:ext>
            </a:extLst>
          </p:cNvPr>
          <p:cNvSpPr/>
          <p:nvPr/>
        </p:nvSpPr>
        <p:spPr bwMode="auto">
          <a:xfrm>
            <a:off x="0" y="1581348"/>
            <a:ext cx="5977597" cy="5276651"/>
          </a:xfrm>
          <a:prstGeom prst="rect">
            <a:avLst/>
          </a:prstGeom>
          <a:solidFill>
            <a:srgbClr val="002060"/>
          </a:solidFill>
          <a:ln w="12700" cap="flat" cmpd="sng" algn="ctr">
            <a:noFill/>
            <a:prstDash val="solid"/>
            <a:round/>
            <a:headEnd type="none" w="sm" len="sm"/>
            <a:tailEnd type="none" w="sm" len="sm"/>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a:solidFill>
                <a:schemeClr val="bg2"/>
              </a:solidFill>
              <a:latin typeface="Arial" charset="0"/>
            </a:endParaRPr>
          </a:p>
        </p:txBody>
      </p:sp>
      <p:sp>
        <p:nvSpPr>
          <p:cNvPr id="6" name="Rectangle 5">
            <a:extLst>
              <a:ext uri="{FF2B5EF4-FFF2-40B4-BE49-F238E27FC236}">
                <a16:creationId xmlns:a16="http://schemas.microsoft.com/office/drawing/2014/main" id="{83A87E50-A0E2-4409-AA40-B24924B8CFB5}"/>
              </a:ext>
            </a:extLst>
          </p:cNvPr>
          <p:cNvSpPr/>
          <p:nvPr/>
        </p:nvSpPr>
        <p:spPr bwMode="auto">
          <a:xfrm>
            <a:off x="5977597" y="1592997"/>
            <a:ext cx="6214403" cy="5265001"/>
          </a:xfrm>
          <a:prstGeom prst="rect">
            <a:avLst/>
          </a:prstGeom>
          <a:solidFill>
            <a:schemeClr val="tx2">
              <a:lumMod val="50000"/>
            </a:schemeClr>
          </a:solidFill>
          <a:ln w="12700" cap="flat" cmpd="sng" algn="ctr">
            <a:noFill/>
            <a:prstDash val="solid"/>
            <a:round/>
            <a:headEnd type="none" w="sm" len="sm"/>
            <a:tailEnd type="none" w="sm" len="sm"/>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a:solidFill>
                <a:schemeClr val="bg2"/>
              </a:solidFill>
              <a:latin typeface="Arial" charset="0"/>
            </a:endParaRPr>
          </a:p>
        </p:txBody>
      </p:sp>
      <p:sp>
        <p:nvSpPr>
          <p:cNvPr id="7" name="TextBox 6">
            <a:extLst>
              <a:ext uri="{FF2B5EF4-FFF2-40B4-BE49-F238E27FC236}">
                <a16:creationId xmlns:a16="http://schemas.microsoft.com/office/drawing/2014/main" id="{5C61B9E7-746F-46A3-B320-73C41C38457A}"/>
              </a:ext>
            </a:extLst>
          </p:cNvPr>
          <p:cNvSpPr txBox="1"/>
          <p:nvPr/>
        </p:nvSpPr>
        <p:spPr>
          <a:xfrm>
            <a:off x="924756" y="1710730"/>
            <a:ext cx="3810000" cy="4524315"/>
          </a:xfrm>
          <a:prstGeom prst="rect">
            <a:avLst/>
          </a:prstGeom>
          <a:solidFill>
            <a:srgbClr val="FFC00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txBody>
          <a:bodyPr wrap="square" rtlCol="0">
            <a:spAutoFit/>
          </a:bodyPr>
          <a:lstStyle/>
          <a:p>
            <a:pPr marL="285750" indent="-285750">
              <a:buFont typeface="Arial" panose="020B0604020202020204" pitchFamily="34" charset="0"/>
              <a:buChar char="•"/>
            </a:pPr>
            <a:r>
              <a:rPr lang="en-US" sz="2400" dirty="0">
                <a:solidFill>
                  <a:schemeClr val="bg1"/>
                </a:solidFill>
              </a:rPr>
              <a:t>File</a:t>
            </a:r>
          </a:p>
          <a:p>
            <a:pPr marL="285750" indent="-285750">
              <a:buFont typeface="Arial" panose="020B0604020202020204" pitchFamily="34" charset="0"/>
              <a:buChar char="•"/>
            </a:pPr>
            <a:r>
              <a:rPr lang="en-US" sz="2400" dirty="0">
                <a:solidFill>
                  <a:schemeClr val="bg1"/>
                </a:solidFill>
              </a:rPr>
              <a:t>FTP</a:t>
            </a:r>
          </a:p>
          <a:p>
            <a:pPr marL="285750" indent="-285750">
              <a:buFont typeface="Arial" panose="020B0604020202020204" pitchFamily="34" charset="0"/>
              <a:buChar char="•"/>
            </a:pPr>
            <a:r>
              <a:rPr lang="en-US" sz="2400" dirty="0">
                <a:solidFill>
                  <a:schemeClr val="bg1"/>
                </a:solidFill>
              </a:rPr>
              <a:t>HTTP(s)</a:t>
            </a:r>
          </a:p>
          <a:p>
            <a:pPr marL="285750" indent="-285750">
              <a:buFont typeface="Arial" panose="020B0604020202020204" pitchFamily="34" charset="0"/>
              <a:buChar char="•"/>
            </a:pPr>
            <a:r>
              <a:rPr lang="en-US" sz="2400" dirty="0" err="1">
                <a:solidFill>
                  <a:schemeClr val="bg1"/>
                </a:solidFill>
              </a:rPr>
              <a:t>MQSeries</a:t>
            </a: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MSMQ</a:t>
            </a:r>
          </a:p>
          <a:p>
            <a:pPr marL="285750" indent="-285750">
              <a:buFont typeface="Arial" panose="020B0604020202020204" pitchFamily="34" charset="0"/>
              <a:buChar char="•"/>
            </a:pPr>
            <a:r>
              <a:rPr lang="en-US" sz="2400" dirty="0">
                <a:solidFill>
                  <a:schemeClr val="bg1"/>
                </a:solidFill>
              </a:rPr>
              <a:t>Logic App</a:t>
            </a:r>
          </a:p>
          <a:p>
            <a:pPr marL="285750" indent="-285750">
              <a:buFont typeface="Arial" panose="020B0604020202020204" pitchFamily="34" charset="0"/>
              <a:buChar char="•"/>
            </a:pPr>
            <a:r>
              <a:rPr lang="en-US" sz="2400" dirty="0">
                <a:solidFill>
                  <a:schemeClr val="bg1"/>
                </a:solidFill>
              </a:rPr>
              <a:t>POP3</a:t>
            </a:r>
          </a:p>
          <a:p>
            <a:pPr marL="285750" indent="-285750">
              <a:buFont typeface="Arial" panose="020B0604020202020204" pitchFamily="34" charset="0"/>
              <a:buChar char="•"/>
            </a:pPr>
            <a:r>
              <a:rPr lang="en-US" sz="2400" dirty="0">
                <a:solidFill>
                  <a:schemeClr val="bg1"/>
                </a:solidFill>
              </a:rPr>
              <a:t>SFTP</a:t>
            </a:r>
          </a:p>
          <a:p>
            <a:pPr marL="285750" indent="-285750">
              <a:buFont typeface="Arial" panose="020B0604020202020204" pitchFamily="34" charset="0"/>
              <a:buChar char="•"/>
            </a:pPr>
            <a:r>
              <a:rPr lang="en-US" sz="2400" dirty="0">
                <a:solidFill>
                  <a:schemeClr val="bg1"/>
                </a:solidFill>
              </a:rPr>
              <a:t>SMTP</a:t>
            </a:r>
          </a:p>
          <a:p>
            <a:pPr marL="285750" indent="-285750">
              <a:buFont typeface="Arial" panose="020B0604020202020204" pitchFamily="34" charset="0"/>
              <a:buChar char="•"/>
            </a:pPr>
            <a:r>
              <a:rPr lang="en-US" sz="2400" dirty="0">
                <a:solidFill>
                  <a:schemeClr val="bg1"/>
                </a:solidFill>
              </a:rPr>
              <a:t>SOAP</a:t>
            </a:r>
          </a:p>
          <a:p>
            <a:pPr marL="285750" indent="-285750">
              <a:buFont typeface="Arial" panose="020B0604020202020204" pitchFamily="34" charset="0"/>
              <a:buChar char="•"/>
            </a:pPr>
            <a:r>
              <a:rPr lang="en-US" sz="2400" dirty="0">
                <a:solidFill>
                  <a:schemeClr val="bg1"/>
                </a:solidFill>
              </a:rPr>
              <a:t>Window SharePoint Services</a:t>
            </a:r>
          </a:p>
        </p:txBody>
      </p:sp>
      <p:sp>
        <p:nvSpPr>
          <p:cNvPr id="9" name="TextBox 8">
            <a:extLst>
              <a:ext uri="{FF2B5EF4-FFF2-40B4-BE49-F238E27FC236}">
                <a16:creationId xmlns:a16="http://schemas.microsoft.com/office/drawing/2014/main" id="{0C765F3D-EC6D-44FD-9EB3-D095DD46D9F6}"/>
              </a:ext>
            </a:extLst>
          </p:cNvPr>
          <p:cNvSpPr txBox="1"/>
          <p:nvPr/>
        </p:nvSpPr>
        <p:spPr>
          <a:xfrm>
            <a:off x="7054752" y="2553295"/>
            <a:ext cx="4283807" cy="3046988"/>
          </a:xfrm>
          <a:prstGeom prst="rect">
            <a:avLst/>
          </a:prstGeom>
          <a:solidFill>
            <a:schemeClr val="accent2">
              <a:lumMod val="75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pPr marL="285750" indent="-285750">
              <a:buFont typeface="Arial" panose="020B0604020202020204" pitchFamily="34" charset="0"/>
              <a:buChar char="•"/>
            </a:pPr>
            <a:r>
              <a:rPr lang="en-US" sz="2400" dirty="0">
                <a:solidFill>
                  <a:schemeClr val="bg1"/>
                </a:solidFill>
              </a:rPr>
              <a:t>WCF-</a:t>
            </a:r>
            <a:r>
              <a:rPr lang="en-US" sz="2400" dirty="0" err="1">
                <a:solidFill>
                  <a:schemeClr val="bg1"/>
                </a:solidFill>
              </a:rPr>
              <a:t>BasicHttp</a:t>
            </a: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WCF-Custom</a:t>
            </a:r>
          </a:p>
          <a:p>
            <a:pPr marL="285750" indent="-285750">
              <a:buFont typeface="Arial" panose="020B0604020202020204" pitchFamily="34" charset="0"/>
              <a:buChar char="•"/>
            </a:pPr>
            <a:r>
              <a:rPr lang="en-US" sz="2400" dirty="0">
                <a:solidFill>
                  <a:schemeClr val="bg1"/>
                </a:solidFill>
              </a:rPr>
              <a:t>WCF-</a:t>
            </a:r>
            <a:r>
              <a:rPr lang="en-US" sz="2400" dirty="0" err="1">
                <a:solidFill>
                  <a:schemeClr val="bg1"/>
                </a:solidFill>
              </a:rPr>
              <a:t>CustomIsolated</a:t>
            </a: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WCF-</a:t>
            </a:r>
            <a:r>
              <a:rPr lang="en-US" sz="2400" dirty="0" err="1">
                <a:solidFill>
                  <a:schemeClr val="bg1"/>
                </a:solidFill>
              </a:rPr>
              <a:t>NETMsmq</a:t>
            </a: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WCF-</a:t>
            </a:r>
            <a:r>
              <a:rPr lang="en-US" sz="2400" dirty="0" err="1">
                <a:solidFill>
                  <a:schemeClr val="bg1"/>
                </a:solidFill>
              </a:rPr>
              <a:t>NetTcp</a:t>
            </a: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WCF-</a:t>
            </a:r>
            <a:r>
              <a:rPr lang="en-US" sz="2400" dirty="0" err="1">
                <a:solidFill>
                  <a:schemeClr val="bg1"/>
                </a:solidFill>
              </a:rPr>
              <a:t>NetNamedPipe</a:t>
            </a: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WCF-</a:t>
            </a:r>
            <a:r>
              <a:rPr lang="en-US" sz="2400" dirty="0" err="1">
                <a:solidFill>
                  <a:schemeClr val="bg1"/>
                </a:solidFill>
              </a:rPr>
              <a:t>WebHttp</a:t>
            </a: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WCF-</a:t>
            </a:r>
            <a:r>
              <a:rPr lang="en-US" sz="2400" dirty="0" err="1">
                <a:solidFill>
                  <a:schemeClr val="bg1"/>
                </a:solidFill>
              </a:rPr>
              <a:t>WSHttp</a:t>
            </a:r>
            <a:endParaRPr lang="en-US" sz="2400" dirty="0">
              <a:solidFill>
                <a:schemeClr val="bg1"/>
              </a:solidFill>
            </a:endParaRPr>
          </a:p>
        </p:txBody>
      </p:sp>
    </p:spTree>
    <p:extLst>
      <p:ext uri="{BB962C8B-B14F-4D97-AF65-F5344CB8AC3E}">
        <p14:creationId xmlns:p14="http://schemas.microsoft.com/office/powerpoint/2010/main" val="257754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761991"/>
          </a:xfr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algn="ctr"/>
            <a:r>
              <a:rPr lang="en-US" sz="2800" b="1" dirty="0">
                <a:latin typeface="Garamond" panose="02020404030301010803" pitchFamily="18" charset="0"/>
              </a:rPr>
              <a:t>BizTalk Enterprise Adapters</a:t>
            </a:r>
          </a:p>
        </p:txBody>
      </p:sp>
      <p:cxnSp>
        <p:nvCxnSpPr>
          <p:cNvPr id="3" name="Straight Connector 2"/>
          <p:cNvCxnSpPr/>
          <p:nvPr/>
        </p:nvCxnSpPr>
        <p:spPr bwMode="auto">
          <a:xfrm flipV="1">
            <a:off x="1955800" y="762000"/>
            <a:ext cx="7874000" cy="1"/>
          </a:xfrm>
          <a:prstGeom prst="line">
            <a:avLst/>
          </a:prstGeom>
          <a:solidFill>
            <a:schemeClr val="accent1"/>
          </a:solidFill>
          <a:ln w="38100" cap="flat" cmpd="sng" algn="ctr">
            <a:solidFill>
              <a:srgbClr val="00B05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Rectangle 1"/>
          <p:cNvSpPr/>
          <p:nvPr/>
        </p:nvSpPr>
        <p:spPr>
          <a:xfrm>
            <a:off x="0" y="761991"/>
            <a:ext cx="12192000" cy="461665"/>
          </a:xfrm>
          <a:prstGeom prst="rect">
            <a:avLst/>
          </a:prstGeom>
          <a:solidFill>
            <a:schemeClr val="accent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fontAlgn="base"/>
            <a:r>
              <a:rPr lang="en-US" sz="2400" dirty="0">
                <a:solidFill>
                  <a:schemeClr val="bg1"/>
                </a:solidFill>
              </a:rPr>
              <a:t>Following is a list of the Line of Business (LOB) adapters provided by Microsoft</a:t>
            </a:r>
            <a:r>
              <a:rPr lang="en-US" sz="1100" dirty="0">
                <a:solidFill>
                  <a:schemeClr val="accent1"/>
                </a:solidFill>
              </a:rPr>
              <a:t>.</a:t>
            </a:r>
          </a:p>
        </p:txBody>
      </p:sp>
      <p:graphicFrame>
        <p:nvGraphicFramePr>
          <p:cNvPr id="8" name="Table 7">
            <a:extLst>
              <a:ext uri="{FF2B5EF4-FFF2-40B4-BE49-F238E27FC236}">
                <a16:creationId xmlns:a16="http://schemas.microsoft.com/office/drawing/2014/main" id="{4DB68303-26DF-4AF4-BC82-B825822406D5}"/>
              </a:ext>
            </a:extLst>
          </p:cNvPr>
          <p:cNvGraphicFramePr>
            <a:graphicFrameLocks noGrp="1"/>
          </p:cNvGraphicFramePr>
          <p:nvPr>
            <p:extLst>
              <p:ext uri="{D42A27DB-BD31-4B8C-83A1-F6EECF244321}">
                <p14:modId xmlns:p14="http://schemas.microsoft.com/office/powerpoint/2010/main" val="3379626057"/>
              </p:ext>
            </p:extLst>
          </p:nvPr>
        </p:nvGraphicFramePr>
        <p:xfrm>
          <a:off x="-10160" y="1223656"/>
          <a:ext cx="12202160" cy="5634346"/>
        </p:xfrm>
        <a:graphic>
          <a:graphicData uri="http://schemas.openxmlformats.org/drawingml/2006/table">
            <a:tbl>
              <a:tblPr>
                <a:effectLst>
                  <a:innerShdw blurRad="63500" dist="50800" dir="13500000">
                    <a:prstClr val="black">
                      <a:alpha val="50000"/>
                    </a:prstClr>
                  </a:innerShdw>
                </a:effectLst>
              </a:tblPr>
              <a:tblGrid>
                <a:gridCol w="3889432">
                  <a:extLst>
                    <a:ext uri="{9D8B030D-6E8A-4147-A177-3AD203B41FA5}">
                      <a16:colId xmlns:a16="http://schemas.microsoft.com/office/drawing/2014/main" val="3074678676"/>
                    </a:ext>
                  </a:extLst>
                </a:gridCol>
                <a:gridCol w="8312728">
                  <a:extLst>
                    <a:ext uri="{9D8B030D-6E8A-4147-A177-3AD203B41FA5}">
                      <a16:colId xmlns:a16="http://schemas.microsoft.com/office/drawing/2014/main" val="530635468"/>
                    </a:ext>
                  </a:extLst>
                </a:gridCol>
              </a:tblGrid>
              <a:tr h="543349">
                <a:tc>
                  <a:txBody>
                    <a:bodyPr/>
                    <a:lstStyle/>
                    <a:p>
                      <a:pPr algn="l" fontAlgn="b"/>
                      <a:r>
                        <a:rPr lang="en-US" sz="2400" b="1" kern="1200" dirty="0">
                          <a:solidFill>
                            <a:schemeClr val="bg1"/>
                          </a:solidFill>
                          <a:latin typeface="+mn-lt"/>
                          <a:ea typeface="+mn-ea"/>
                          <a:cs typeface="+mn-cs"/>
                        </a:rPr>
                        <a:t>Adapters</a:t>
                      </a:r>
                    </a:p>
                  </a:txBody>
                  <a:tcPr marL="76195" marR="76195" marT="57146" marB="57146"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6">
                        <a:lumMod val="50000"/>
                      </a:schemeClr>
                    </a:solidFill>
                  </a:tcPr>
                </a:tc>
                <a:tc>
                  <a:txBody>
                    <a:bodyPr/>
                    <a:lstStyle/>
                    <a:p>
                      <a:pPr algn="l" fontAlgn="b"/>
                      <a:r>
                        <a:rPr lang="en-US" sz="2400" b="1" kern="1200" dirty="0">
                          <a:solidFill>
                            <a:schemeClr val="bg1"/>
                          </a:solidFill>
                          <a:latin typeface="+mn-lt"/>
                          <a:ea typeface="+mn-ea"/>
                          <a:cs typeface="+mn-cs"/>
                        </a:rPr>
                        <a:t>Description</a:t>
                      </a:r>
                    </a:p>
                  </a:txBody>
                  <a:tcPr marL="76195" marR="76195" marT="57146" marB="57146"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4286747715"/>
                  </a:ext>
                </a:extLst>
              </a:tr>
              <a:tr h="913297">
                <a:tc>
                  <a:txBody>
                    <a:bodyPr/>
                    <a:lstStyle/>
                    <a:p>
                      <a:pPr fontAlgn="t"/>
                      <a:r>
                        <a:rPr lang="en-US" sz="2400" kern="1200" dirty="0">
                          <a:solidFill>
                            <a:schemeClr val="bg1"/>
                          </a:solidFill>
                          <a:latin typeface="+mn-lt"/>
                          <a:ea typeface="+mn-ea"/>
                          <a:cs typeface="+mn-cs"/>
                        </a:rPr>
                        <a:t>PeopleSoft Enterprise</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1">
                        <a:lumMod val="95000"/>
                        <a:lumOff val="5000"/>
                      </a:schemeClr>
                    </a:solidFill>
                  </a:tcPr>
                </a:tc>
                <a:tc>
                  <a:txBody>
                    <a:bodyPr/>
                    <a:lstStyle/>
                    <a:p>
                      <a:pPr fontAlgn="t"/>
                      <a:r>
                        <a:rPr lang="en-US" sz="2400" kern="1200" dirty="0">
                          <a:solidFill>
                            <a:schemeClr val="bg1"/>
                          </a:solidFill>
                          <a:latin typeface="+mn-lt"/>
                          <a:ea typeface="+mn-ea"/>
                          <a:cs typeface="+mn-cs"/>
                        </a:rPr>
                        <a:t>Enables exchange of Component Interface (CI) messages between BizTalk Server and a PeopleSoft system.</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3263538767"/>
                  </a:ext>
                </a:extLst>
              </a:tr>
              <a:tr h="913297">
                <a:tc>
                  <a:txBody>
                    <a:bodyPr/>
                    <a:lstStyle/>
                    <a:p>
                      <a:pPr fontAlgn="t"/>
                      <a:r>
                        <a:rPr lang="en-US" sz="2400" kern="1200" dirty="0">
                          <a:solidFill>
                            <a:schemeClr val="bg1"/>
                          </a:solidFill>
                          <a:latin typeface="+mn-lt"/>
                          <a:ea typeface="+mn-ea"/>
                          <a:cs typeface="+mn-cs"/>
                        </a:rPr>
                        <a:t>JD Edwards </a:t>
                      </a:r>
                      <a:r>
                        <a:rPr lang="en-US" sz="2400" kern="1200" dirty="0" err="1">
                          <a:solidFill>
                            <a:schemeClr val="bg1"/>
                          </a:solidFill>
                          <a:latin typeface="+mn-lt"/>
                          <a:ea typeface="+mn-ea"/>
                          <a:cs typeface="+mn-cs"/>
                        </a:rPr>
                        <a:t>OneWorld</a:t>
                      </a:r>
                      <a:r>
                        <a:rPr lang="en-US" sz="2400" kern="1200" dirty="0">
                          <a:solidFill>
                            <a:schemeClr val="bg1"/>
                          </a:solidFill>
                          <a:latin typeface="+mn-lt"/>
                          <a:ea typeface="+mn-ea"/>
                          <a:cs typeface="+mn-cs"/>
                        </a:rPr>
                        <a:t> XE</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1">
                        <a:lumMod val="95000"/>
                        <a:lumOff val="5000"/>
                      </a:schemeClr>
                    </a:solidFill>
                  </a:tcPr>
                </a:tc>
                <a:tc>
                  <a:txBody>
                    <a:bodyPr/>
                    <a:lstStyle/>
                    <a:p>
                      <a:pPr fontAlgn="t"/>
                      <a:r>
                        <a:rPr lang="en-US" sz="2400" kern="1200" dirty="0">
                          <a:solidFill>
                            <a:schemeClr val="bg1"/>
                          </a:solidFill>
                          <a:latin typeface="+mn-lt"/>
                          <a:ea typeface="+mn-ea"/>
                          <a:cs typeface="+mn-cs"/>
                        </a:rPr>
                        <a:t>Enables exchange of Business Function messages between BizTalk Server and a JD Edwards </a:t>
                      </a:r>
                      <a:r>
                        <a:rPr lang="en-US" sz="2400" kern="1200" dirty="0" err="1">
                          <a:solidFill>
                            <a:schemeClr val="bg1"/>
                          </a:solidFill>
                          <a:latin typeface="+mn-lt"/>
                          <a:ea typeface="+mn-ea"/>
                          <a:cs typeface="+mn-cs"/>
                        </a:rPr>
                        <a:t>OneWorld</a:t>
                      </a:r>
                      <a:r>
                        <a:rPr lang="en-US" sz="2400" kern="1200" dirty="0">
                          <a:solidFill>
                            <a:schemeClr val="bg1"/>
                          </a:solidFill>
                          <a:latin typeface="+mn-lt"/>
                          <a:ea typeface="+mn-ea"/>
                          <a:cs typeface="+mn-cs"/>
                        </a:rPr>
                        <a:t> system.</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1374155038"/>
                  </a:ext>
                </a:extLst>
              </a:tr>
              <a:tr h="913297">
                <a:tc>
                  <a:txBody>
                    <a:bodyPr/>
                    <a:lstStyle/>
                    <a:p>
                      <a:pPr fontAlgn="t"/>
                      <a:r>
                        <a:rPr lang="en-US" sz="2400" kern="1200" dirty="0">
                          <a:solidFill>
                            <a:schemeClr val="bg1"/>
                          </a:solidFill>
                          <a:latin typeface="+mn-lt"/>
                          <a:ea typeface="+mn-ea"/>
                          <a:cs typeface="+mn-cs"/>
                        </a:rPr>
                        <a:t>JD Edwards </a:t>
                      </a:r>
                      <a:r>
                        <a:rPr lang="en-US" sz="2400" kern="1200" dirty="0" err="1">
                          <a:solidFill>
                            <a:schemeClr val="bg1"/>
                          </a:solidFill>
                          <a:latin typeface="+mn-lt"/>
                          <a:ea typeface="+mn-ea"/>
                          <a:cs typeface="+mn-cs"/>
                        </a:rPr>
                        <a:t>EnterpriseOne</a:t>
                      </a:r>
                      <a:endParaRPr lang="en-US" sz="2400" kern="1200" dirty="0">
                        <a:solidFill>
                          <a:schemeClr val="bg1"/>
                        </a:solidFill>
                        <a:latin typeface="+mn-lt"/>
                        <a:ea typeface="+mn-ea"/>
                        <a:cs typeface="+mn-cs"/>
                      </a:endParaRP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1">
                        <a:lumMod val="95000"/>
                        <a:lumOff val="5000"/>
                      </a:schemeClr>
                    </a:solidFill>
                  </a:tcPr>
                </a:tc>
                <a:tc>
                  <a:txBody>
                    <a:bodyPr/>
                    <a:lstStyle/>
                    <a:p>
                      <a:pPr fontAlgn="t"/>
                      <a:r>
                        <a:rPr lang="en-US" sz="2400" kern="1200" dirty="0">
                          <a:solidFill>
                            <a:schemeClr val="bg1"/>
                          </a:solidFill>
                          <a:latin typeface="+mn-lt"/>
                          <a:ea typeface="+mn-ea"/>
                          <a:cs typeface="+mn-cs"/>
                        </a:rPr>
                        <a:t>Enables exchange of Business Function messages between BizTalk Server and a JD Edwards </a:t>
                      </a:r>
                      <a:r>
                        <a:rPr lang="en-US" sz="2400" kern="1200" dirty="0" err="1">
                          <a:solidFill>
                            <a:schemeClr val="bg1"/>
                          </a:solidFill>
                          <a:latin typeface="+mn-lt"/>
                          <a:ea typeface="+mn-ea"/>
                          <a:cs typeface="+mn-cs"/>
                        </a:rPr>
                        <a:t>EnterpriseOne</a:t>
                      </a:r>
                      <a:r>
                        <a:rPr lang="en-US" sz="2400" kern="1200" dirty="0">
                          <a:solidFill>
                            <a:schemeClr val="bg1"/>
                          </a:solidFill>
                          <a:latin typeface="+mn-lt"/>
                          <a:ea typeface="+mn-ea"/>
                          <a:cs typeface="+mn-cs"/>
                        </a:rPr>
                        <a:t> system.</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437469325"/>
                  </a:ext>
                </a:extLst>
              </a:tr>
              <a:tr h="913297">
                <a:tc>
                  <a:txBody>
                    <a:bodyPr/>
                    <a:lstStyle/>
                    <a:p>
                      <a:pPr fontAlgn="t"/>
                      <a:r>
                        <a:rPr lang="en-US" sz="2400" kern="1200" dirty="0">
                          <a:solidFill>
                            <a:schemeClr val="bg1"/>
                          </a:solidFill>
                          <a:latin typeface="+mn-lt"/>
                          <a:ea typeface="+mn-ea"/>
                          <a:cs typeface="+mn-cs"/>
                        </a:rPr>
                        <a:t>TIBCO Rendezvous</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1">
                        <a:lumMod val="95000"/>
                        <a:lumOff val="5000"/>
                      </a:schemeClr>
                    </a:solidFill>
                  </a:tcPr>
                </a:tc>
                <a:tc>
                  <a:txBody>
                    <a:bodyPr/>
                    <a:lstStyle/>
                    <a:p>
                      <a:pPr fontAlgn="t"/>
                      <a:r>
                        <a:rPr lang="en-US" sz="2400" kern="1200" dirty="0">
                          <a:solidFill>
                            <a:schemeClr val="bg1"/>
                          </a:solidFill>
                          <a:latin typeface="+mn-lt"/>
                          <a:ea typeface="+mn-ea"/>
                          <a:cs typeface="+mn-cs"/>
                        </a:rPr>
                        <a:t>Enables exchange of XML and binary data format messages between BizTalk Server and TIBCO Rendezvous.</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94994853"/>
                  </a:ext>
                </a:extLst>
              </a:tr>
              <a:tr h="1437809">
                <a:tc>
                  <a:txBody>
                    <a:bodyPr/>
                    <a:lstStyle/>
                    <a:p>
                      <a:pPr fontAlgn="t"/>
                      <a:r>
                        <a:rPr lang="en-US" sz="2400" kern="1200" dirty="0">
                          <a:solidFill>
                            <a:schemeClr val="bg1"/>
                          </a:solidFill>
                          <a:latin typeface="+mn-lt"/>
                          <a:ea typeface="+mn-ea"/>
                          <a:cs typeface="+mn-cs"/>
                        </a:rPr>
                        <a:t>TIBCO Enterprise Message Service</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tx1">
                        <a:lumMod val="95000"/>
                        <a:lumOff val="5000"/>
                      </a:schemeClr>
                    </a:solidFill>
                  </a:tcPr>
                </a:tc>
                <a:tc>
                  <a:txBody>
                    <a:bodyPr/>
                    <a:lstStyle/>
                    <a:p>
                      <a:pPr fontAlgn="t"/>
                      <a:r>
                        <a:rPr lang="en-US" sz="2400" kern="1200" dirty="0">
                          <a:solidFill>
                            <a:schemeClr val="bg1"/>
                          </a:solidFill>
                          <a:latin typeface="+mn-lt"/>
                          <a:ea typeface="+mn-ea"/>
                          <a:cs typeface="+mn-cs"/>
                        </a:rPr>
                        <a:t>Enables exchange of XML and binary data format messages between BizTalk Server and a TIBCO EMS server providing a tightly integrated and reliable application infrastructure.</a:t>
                      </a:r>
                    </a:p>
                  </a:txBody>
                  <a:tcPr marL="76195" marR="76195" marT="57146" marB="57146">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1070125436"/>
                  </a:ext>
                </a:extLst>
              </a:tr>
            </a:tbl>
          </a:graphicData>
        </a:graphic>
      </p:graphicFrame>
    </p:spTree>
    <p:extLst>
      <p:ext uri="{BB962C8B-B14F-4D97-AF65-F5344CB8AC3E}">
        <p14:creationId xmlns:p14="http://schemas.microsoft.com/office/powerpoint/2010/main" val="514349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856357"/>
          </a:xfr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sz="2800" b="1" dirty="0">
                <a:latin typeface="Garamond" panose="02020404030301010803" pitchFamily="18" charset="0"/>
              </a:rPr>
              <a:t>BizTalk Adapter Pack</a:t>
            </a:r>
          </a:p>
        </p:txBody>
      </p:sp>
      <p:sp>
        <p:nvSpPr>
          <p:cNvPr id="5" name="Rectangle 4">
            <a:extLst>
              <a:ext uri="{FF2B5EF4-FFF2-40B4-BE49-F238E27FC236}">
                <a16:creationId xmlns:a16="http://schemas.microsoft.com/office/drawing/2014/main" id="{3F082168-3C21-4571-BFE0-15D86EF1C3C7}"/>
              </a:ext>
            </a:extLst>
          </p:cNvPr>
          <p:cNvSpPr/>
          <p:nvPr/>
        </p:nvSpPr>
        <p:spPr>
          <a:xfrm>
            <a:off x="-60960" y="792480"/>
            <a:ext cx="12273280" cy="6055361"/>
          </a:xfrm>
          <a:prstGeom prst="rect">
            <a:avLst/>
          </a:prstGeom>
          <a:solidFill>
            <a:schemeClr val="tx1"/>
          </a:solidFill>
          <a:effectLst>
            <a:softEdge rad="63500"/>
          </a:effectLst>
        </p:spPr>
        <p:txBody>
          <a:bodyPr wrap="square">
            <a:spAutoFit/>
          </a:bodyPr>
          <a:lstStyle/>
          <a:p>
            <a:r>
              <a:rPr lang="en-US" sz="2400" dirty="0">
                <a:solidFill>
                  <a:schemeClr val="bg1"/>
                </a:solidFill>
              </a:rPr>
              <a:t>The Microsoft BizTalk Adapter Pack includes adapters that enable enterprise applications and databases to interface with each other by using a common adapter framework. Similar to programming to web services, adapters enable clients to program to different enterprise applications. Technically, adapters are a binding to Windows Communication Framework (WCF). The BizTalk Adapter Pack includes the following adapters:</a:t>
            </a:r>
          </a:p>
          <a:p>
            <a:endParaRPr lang="en-US" sz="2400" dirty="0">
              <a:solidFill>
                <a:schemeClr val="bg1"/>
              </a:solidFill>
            </a:endParaRPr>
          </a:p>
          <a:p>
            <a:pPr marL="285750" indent="-285750">
              <a:buFont typeface="Wingdings" panose="05000000000000000000" pitchFamily="2" charset="2"/>
              <a:buChar char="Ø"/>
            </a:pPr>
            <a:r>
              <a:rPr lang="en-US" sz="2400" dirty="0">
                <a:solidFill>
                  <a:schemeClr val="bg1"/>
                </a:solidFill>
              </a:rPr>
              <a:t>Oracle Database (Oracle Database adapter)</a:t>
            </a:r>
          </a:p>
          <a:p>
            <a:pPr marL="285750" indent="-285750">
              <a:buFont typeface="Wingdings" panose="05000000000000000000" pitchFamily="2" charset="2"/>
              <a:buChar char="Ø"/>
            </a:pPr>
            <a:r>
              <a:rPr lang="en-US" sz="2400" dirty="0">
                <a:solidFill>
                  <a:schemeClr val="bg1"/>
                </a:solidFill>
              </a:rPr>
              <a:t>Oracle E-Business Suite (Oracle E-Business adapter)</a:t>
            </a:r>
          </a:p>
          <a:p>
            <a:pPr marL="285750" indent="-285750">
              <a:buFont typeface="Wingdings" panose="05000000000000000000" pitchFamily="2" charset="2"/>
              <a:buChar char="Ø"/>
            </a:pPr>
            <a:r>
              <a:rPr lang="en-US" sz="2400" dirty="0" err="1">
                <a:solidFill>
                  <a:schemeClr val="bg1"/>
                </a:solidFill>
              </a:rPr>
              <a:t>mySAP</a:t>
            </a:r>
            <a:r>
              <a:rPr lang="en-US" sz="2400" dirty="0">
                <a:solidFill>
                  <a:schemeClr val="bg1"/>
                </a:solidFill>
              </a:rPr>
              <a:t> Business Suite (SAP adapter). This also includes the .NET Framework Data Provider for </a:t>
            </a:r>
            <a:r>
              <a:rPr lang="en-US" sz="2400" dirty="0" err="1">
                <a:solidFill>
                  <a:schemeClr val="bg1"/>
                </a:solidFill>
              </a:rPr>
              <a:t>mySAP</a:t>
            </a:r>
            <a:r>
              <a:rPr lang="en-US" sz="2400" dirty="0">
                <a:solidFill>
                  <a:schemeClr val="bg1"/>
                </a:solidFill>
              </a:rPr>
              <a:t> Business Suite (Data Provider for SAP)</a:t>
            </a:r>
          </a:p>
          <a:p>
            <a:pPr marL="285750" indent="-285750">
              <a:buFont typeface="Wingdings" panose="05000000000000000000" pitchFamily="2" charset="2"/>
              <a:buChar char="Ø"/>
            </a:pPr>
            <a:r>
              <a:rPr lang="en-US" sz="2400" dirty="0">
                <a:solidFill>
                  <a:schemeClr val="bg1"/>
                </a:solidFill>
              </a:rPr>
              <a:t>Siebel </a:t>
            </a:r>
            <a:r>
              <a:rPr lang="en-US" sz="2400" dirty="0" err="1">
                <a:solidFill>
                  <a:schemeClr val="bg1"/>
                </a:solidFill>
              </a:rPr>
              <a:t>eBusiness</a:t>
            </a:r>
            <a:r>
              <a:rPr lang="en-US" sz="2400" dirty="0">
                <a:solidFill>
                  <a:schemeClr val="bg1"/>
                </a:solidFill>
              </a:rPr>
              <a:t> Applications (Siebel adapter). This also includes the .NET Framework Data Provider for Siebel </a:t>
            </a:r>
            <a:r>
              <a:rPr lang="en-US" sz="2400" dirty="0" err="1">
                <a:solidFill>
                  <a:schemeClr val="bg1"/>
                </a:solidFill>
              </a:rPr>
              <a:t>eBusiness</a:t>
            </a:r>
            <a:r>
              <a:rPr lang="en-US" sz="2400" dirty="0">
                <a:solidFill>
                  <a:schemeClr val="bg1"/>
                </a:solidFill>
              </a:rPr>
              <a:t> Applications (Data Provider for Siebel)</a:t>
            </a:r>
          </a:p>
          <a:p>
            <a:pPr marL="285750" indent="-285750">
              <a:buFont typeface="Wingdings" panose="05000000000000000000" pitchFamily="2" charset="2"/>
              <a:buChar char="Ø"/>
            </a:pPr>
            <a:r>
              <a:rPr lang="en-US" sz="2400" dirty="0">
                <a:solidFill>
                  <a:schemeClr val="bg1"/>
                </a:solidFill>
              </a:rPr>
              <a:t>SQL Server (SQL adapter).</a:t>
            </a:r>
          </a:p>
          <a:p>
            <a:pPr marL="285750" indent="-285750">
              <a:buFont typeface="Wingdings" panose="05000000000000000000" pitchFamily="2" charset="2"/>
              <a:buChar char="Ø"/>
            </a:pPr>
            <a:endParaRPr lang="en-US" sz="2400" dirty="0">
              <a:solidFill>
                <a:schemeClr val="accent1"/>
              </a:solidFill>
            </a:endParaRPr>
          </a:p>
          <a:p>
            <a:pPr marL="285750" indent="-285750">
              <a:buFont typeface="Wingdings" panose="05000000000000000000" pitchFamily="2" charset="2"/>
              <a:buChar char="Ø"/>
            </a:pPr>
            <a:endParaRPr lang="en-US" sz="2400" dirty="0">
              <a:solidFill>
                <a:schemeClr val="accent1"/>
              </a:solidFill>
            </a:endParaRPr>
          </a:p>
          <a:p>
            <a:pPr marL="285750" indent="-285750">
              <a:buFont typeface="Wingdings" panose="05000000000000000000" pitchFamily="2" charset="2"/>
              <a:buChar char="Ø"/>
            </a:pPr>
            <a:endParaRPr lang="en-US" sz="2400" dirty="0">
              <a:solidFill>
                <a:schemeClr val="accent1"/>
              </a:solidFill>
            </a:endParaRPr>
          </a:p>
        </p:txBody>
      </p:sp>
    </p:spTree>
    <p:extLst>
      <p:ext uri="{BB962C8B-B14F-4D97-AF65-F5344CB8AC3E}">
        <p14:creationId xmlns:p14="http://schemas.microsoft.com/office/powerpoint/2010/main" val="103557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669"/>
            <a:ext cx="12192000" cy="608012"/>
          </a:xfr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algn="ctr"/>
            <a:r>
              <a:rPr lang="en-US" sz="2800" b="1" dirty="0">
                <a:latin typeface="Garamond" panose="02020404030301010803" pitchFamily="18" charset="0"/>
              </a:rPr>
              <a:t>BizTalk Orchestration</a:t>
            </a:r>
          </a:p>
        </p:txBody>
      </p:sp>
      <p:sp>
        <p:nvSpPr>
          <p:cNvPr id="5" name="Rectangle 4">
            <a:extLst>
              <a:ext uri="{FF2B5EF4-FFF2-40B4-BE49-F238E27FC236}">
                <a16:creationId xmlns:a16="http://schemas.microsoft.com/office/drawing/2014/main" id="{3F082168-3C21-4571-BFE0-15D86EF1C3C7}"/>
              </a:ext>
            </a:extLst>
          </p:cNvPr>
          <p:cNvSpPr/>
          <p:nvPr/>
        </p:nvSpPr>
        <p:spPr>
          <a:xfrm>
            <a:off x="0" y="614680"/>
            <a:ext cx="12192000" cy="461665"/>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2400" dirty="0">
                <a:solidFill>
                  <a:schemeClr val="bg1"/>
                </a:solidFill>
              </a:rPr>
              <a:t>Orchestration is a way to implement and automate business process management (BPM).</a:t>
            </a:r>
          </a:p>
        </p:txBody>
      </p:sp>
      <p:pic>
        <p:nvPicPr>
          <p:cNvPr id="11" name="Picture 10">
            <a:extLst>
              <a:ext uri="{FF2B5EF4-FFF2-40B4-BE49-F238E27FC236}">
                <a16:creationId xmlns:a16="http://schemas.microsoft.com/office/drawing/2014/main" id="{E7FF4389-0CBC-4BA2-BDC7-F4E422B22C3E}"/>
              </a:ext>
            </a:extLst>
          </p:cNvPr>
          <p:cNvPicPr>
            <a:picLocks noChangeAspect="1"/>
          </p:cNvPicPr>
          <p:nvPr/>
        </p:nvPicPr>
        <p:blipFill>
          <a:blip r:embed="rId2"/>
          <a:stretch>
            <a:fillRect/>
          </a:stretch>
        </p:blipFill>
        <p:spPr>
          <a:xfrm>
            <a:off x="0" y="1076345"/>
            <a:ext cx="12192000" cy="5781655"/>
          </a:xfrm>
          <a:prstGeom prst="rect">
            <a:avLst/>
          </a:prstGeom>
        </p:spPr>
      </p:pic>
    </p:spTree>
    <p:extLst>
      <p:ext uri="{BB962C8B-B14F-4D97-AF65-F5344CB8AC3E}">
        <p14:creationId xmlns:p14="http://schemas.microsoft.com/office/powerpoint/2010/main" val="3425781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685801"/>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algn="ctr"/>
            <a:r>
              <a:rPr lang="en-US" sz="2800" b="1" dirty="0">
                <a:latin typeface="Garamond" panose="02020404030301010803" pitchFamily="18" charset="0"/>
              </a:rPr>
              <a:t>BizTalk Admin Console</a:t>
            </a: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29874"/>
            <a:ext cx="12192000" cy="425860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690882"/>
            <a:ext cx="12192000" cy="1938992"/>
          </a:xfrm>
          <a:prstGeom prst="rect">
            <a:avLst/>
          </a:prstGeom>
          <a:solidFill>
            <a:schemeClr val="accent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dirty="0">
                <a:solidFill>
                  <a:schemeClr val="bg1"/>
                </a:solidFill>
              </a:rPr>
              <a:t>The BizTalk Server Administration Console is a Microsoft Management Console (MMC) that you can use to manage and monitor BizTalk Server, and that you can use to deploy and manage your BizTalk Server applications.</a:t>
            </a:r>
          </a:p>
          <a:p>
            <a:pPr algn="just"/>
            <a:r>
              <a:rPr lang="en-US" sz="2400" dirty="0">
                <a:solidFill>
                  <a:schemeClr val="bg1"/>
                </a:solidFill>
              </a:rPr>
              <a:t>The left side of the BizTalk Server Administration Console, the console tree, consists of folders and subfolders that represent different types of artifacts that you can manage.</a:t>
            </a:r>
          </a:p>
        </p:txBody>
      </p:sp>
      <p:sp>
        <p:nvSpPr>
          <p:cNvPr id="6" name="Rectangle 5">
            <a:extLst>
              <a:ext uri="{FF2B5EF4-FFF2-40B4-BE49-F238E27FC236}">
                <a16:creationId xmlns:a16="http://schemas.microsoft.com/office/drawing/2014/main" id="{CE19BFA2-D50B-4944-989D-08190DF383C0}"/>
              </a:ext>
            </a:extLst>
          </p:cNvPr>
          <p:cNvSpPr/>
          <p:nvPr/>
        </p:nvSpPr>
        <p:spPr>
          <a:xfrm>
            <a:off x="1341120" y="3220719"/>
            <a:ext cx="155448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a:extLst>
              <a:ext uri="{FF2B5EF4-FFF2-40B4-BE49-F238E27FC236}">
                <a16:creationId xmlns:a16="http://schemas.microsoft.com/office/drawing/2014/main" id="{BB82119A-8D77-4B74-BE99-D1083F7D1411}"/>
              </a:ext>
            </a:extLst>
          </p:cNvPr>
          <p:cNvSpPr/>
          <p:nvPr/>
        </p:nvSpPr>
        <p:spPr>
          <a:xfrm>
            <a:off x="609600" y="3901440"/>
            <a:ext cx="2072640" cy="325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Application Name</a:t>
            </a:r>
          </a:p>
        </p:txBody>
      </p:sp>
      <p:sp>
        <p:nvSpPr>
          <p:cNvPr id="8" name="Rectangle 7">
            <a:extLst>
              <a:ext uri="{FF2B5EF4-FFF2-40B4-BE49-F238E27FC236}">
                <a16:creationId xmlns:a16="http://schemas.microsoft.com/office/drawing/2014/main" id="{6D9E527D-D315-42AE-817E-0CCA395B9141}"/>
              </a:ext>
            </a:extLst>
          </p:cNvPr>
          <p:cNvSpPr/>
          <p:nvPr/>
        </p:nvSpPr>
        <p:spPr>
          <a:xfrm>
            <a:off x="7843520" y="5760720"/>
            <a:ext cx="3220720" cy="264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Exception Details</a:t>
            </a:r>
          </a:p>
        </p:txBody>
      </p:sp>
      <p:sp>
        <p:nvSpPr>
          <p:cNvPr id="9" name="Rectangle 8">
            <a:extLst>
              <a:ext uri="{FF2B5EF4-FFF2-40B4-BE49-F238E27FC236}">
                <a16:creationId xmlns:a16="http://schemas.microsoft.com/office/drawing/2014/main" id="{3382B916-A06B-4F20-A3F1-924818789D84}"/>
              </a:ext>
            </a:extLst>
          </p:cNvPr>
          <p:cNvSpPr/>
          <p:nvPr/>
        </p:nvSpPr>
        <p:spPr>
          <a:xfrm>
            <a:off x="7843520" y="5273040"/>
            <a:ext cx="3220720" cy="335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Exception</a:t>
            </a:r>
          </a:p>
        </p:txBody>
      </p:sp>
    </p:spTree>
    <p:extLst>
      <p:ext uri="{BB962C8B-B14F-4D97-AF65-F5344CB8AC3E}">
        <p14:creationId xmlns:p14="http://schemas.microsoft.com/office/powerpoint/2010/main" val="3534792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685801"/>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algn="ctr"/>
            <a:r>
              <a:rPr lang="en-US" sz="2800" b="1" dirty="0">
                <a:latin typeface="Garamond" panose="02020404030301010803" pitchFamily="18" charset="0"/>
              </a:rPr>
              <a:t>BizTalk Admin Console</a:t>
            </a:r>
          </a:p>
        </p:txBody>
      </p:sp>
      <p:sp>
        <p:nvSpPr>
          <p:cNvPr id="5" name="Rectangle 4">
            <a:extLst>
              <a:ext uri="{FF2B5EF4-FFF2-40B4-BE49-F238E27FC236}">
                <a16:creationId xmlns:a16="http://schemas.microsoft.com/office/drawing/2014/main" id="{3F082168-3C21-4571-BFE0-15D86EF1C3C7}"/>
              </a:ext>
            </a:extLst>
          </p:cNvPr>
          <p:cNvSpPr/>
          <p:nvPr/>
        </p:nvSpPr>
        <p:spPr>
          <a:xfrm>
            <a:off x="1905000" y="990600"/>
            <a:ext cx="8382000" cy="369332"/>
          </a:xfrm>
          <a:prstGeom prst="rect">
            <a:avLst/>
          </a:prstGeom>
        </p:spPr>
        <p:txBody>
          <a:bodyPr wrap="square">
            <a:spAutoFit/>
          </a:bodyPr>
          <a:lstStyle/>
          <a:p>
            <a:r>
              <a:rPr lang="en-US" dirty="0">
                <a:solidFill>
                  <a:schemeClr val="accent1"/>
                </a:solidFill>
              </a:rPr>
              <a:t> </a:t>
            </a:r>
          </a:p>
        </p:txBody>
      </p:sp>
      <p:sp>
        <p:nvSpPr>
          <p:cNvPr id="2" name="Rectangle 1">
            <a:extLst>
              <a:ext uri="{FF2B5EF4-FFF2-40B4-BE49-F238E27FC236}">
                <a16:creationId xmlns:a16="http://schemas.microsoft.com/office/drawing/2014/main" id="{C32A9403-BF70-4D2E-9600-DFC33D13F3C6}"/>
              </a:ext>
            </a:extLst>
          </p:cNvPr>
          <p:cNvSpPr/>
          <p:nvPr/>
        </p:nvSpPr>
        <p:spPr>
          <a:xfrm>
            <a:off x="0" y="706119"/>
            <a:ext cx="12192000" cy="6252930"/>
          </a:xfrm>
          <a:prstGeom prst="rect">
            <a:avLst/>
          </a:prstGeom>
          <a:solidFill>
            <a:schemeClr val="accent2">
              <a:lumMod val="50000"/>
            </a:schemeClr>
          </a:solidFill>
          <a:effectLst>
            <a:softEdge rad="127000"/>
          </a:effectLst>
        </p:spPr>
        <p:txBody>
          <a:bodyPr wrap="square">
            <a:spAutoFit/>
          </a:bodyPr>
          <a:lstStyle/>
          <a:p>
            <a:pPr>
              <a:lnSpc>
                <a:spcPct val="107000"/>
              </a:lnSpc>
              <a:spcAft>
                <a:spcPts val="800"/>
              </a:spcAft>
            </a:pPr>
            <a:r>
              <a:rPr lang="en-US" sz="2000" dirty="0">
                <a:solidFill>
                  <a:schemeClr val="bg1"/>
                </a:solidFill>
              </a:rPr>
              <a:t>BizTalk Admin Console helps an admin to perform some Administrative tasks like </a:t>
            </a: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Deploying the BizTalk server solutions</a:t>
            </a: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Managing and troubleshooting the integrations</a:t>
            </a: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Configuring send and receiving ports (Connectors)</a:t>
            </a: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Taking reports concerned with messages transferred, application usage </a:t>
            </a:r>
            <a:r>
              <a:rPr lang="en-US" sz="2000" dirty="0" err="1">
                <a:solidFill>
                  <a:schemeClr val="bg1"/>
                </a:solidFill>
              </a:rPr>
              <a:t>etc</a:t>
            </a:r>
            <a:endParaRPr lang="en-US" sz="2000" dirty="0">
              <a:solidFill>
                <a:schemeClr val="bg1"/>
              </a:solidFill>
            </a:endParaRP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Adding resources to the application</a:t>
            </a: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Managing Orchestration, Maps, Schemas, Pipelines and other artifacts for the application</a:t>
            </a:r>
          </a:p>
          <a:p>
            <a:pPr>
              <a:lnSpc>
                <a:spcPct val="107000"/>
              </a:lnSpc>
              <a:spcAft>
                <a:spcPts val="800"/>
              </a:spcAft>
            </a:pPr>
            <a:r>
              <a:rPr lang="en-US" sz="2000" dirty="0">
                <a:solidFill>
                  <a:schemeClr val="bg1"/>
                </a:solidFill>
              </a:rPr>
              <a:t>It is extensively used for  </a:t>
            </a:r>
          </a:p>
          <a:p>
            <a:pPr marL="342900" indent="-342900">
              <a:lnSpc>
                <a:spcPct val="107000"/>
              </a:lnSpc>
              <a:buFont typeface="Wingdings" panose="05000000000000000000" pitchFamily="2" charset="2"/>
              <a:buChar char="Ø"/>
            </a:pPr>
            <a:r>
              <a:rPr lang="en-US" sz="2000" dirty="0">
                <a:solidFill>
                  <a:schemeClr val="bg1"/>
                </a:solidFill>
              </a:rPr>
              <a:t>Configuring the integration between Source and Destination systems using adapters. Adapters are a piece of software available to connect with different systems like SQL, SAP, Oracle, File, WCF etc., and many more </a:t>
            </a:r>
          </a:p>
          <a:p>
            <a:pPr marL="342900" indent="-342900">
              <a:lnSpc>
                <a:spcPct val="107000"/>
              </a:lnSpc>
              <a:spcAft>
                <a:spcPts val="800"/>
              </a:spcAft>
              <a:buFont typeface="Wingdings" panose="05000000000000000000" pitchFamily="2" charset="2"/>
              <a:buChar char="Ø"/>
            </a:pPr>
            <a:r>
              <a:rPr lang="en-US" sz="2000" dirty="0">
                <a:solidFill>
                  <a:schemeClr val="bg1"/>
                </a:solidFill>
              </a:rPr>
              <a:t>Administering the application and logical grouping of the different artifacts available like </a:t>
            </a: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Starting, stopping or scheduling the application(s)/port(s).</a:t>
            </a: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Grouping the BizTalk and .NET assemblies</a:t>
            </a:r>
          </a:p>
          <a:p>
            <a:pPr marL="742950" lvl="1" indent="-285750">
              <a:lnSpc>
                <a:spcPct val="107000"/>
              </a:lnSpc>
              <a:spcAft>
                <a:spcPts val="800"/>
              </a:spcAft>
              <a:buFont typeface="Wingdings" panose="05000000000000000000" pitchFamily="2" charset="2"/>
              <a:buChar char="Ø"/>
              <a:tabLst>
                <a:tab pos="914400" algn="l"/>
              </a:tabLst>
            </a:pPr>
            <a:r>
              <a:rPr lang="en-US" sz="2000" dirty="0">
                <a:solidFill>
                  <a:schemeClr val="bg1"/>
                </a:solidFill>
              </a:rPr>
              <a:t>Policies</a:t>
            </a:r>
          </a:p>
          <a:p>
            <a:pPr marL="342900" indent="-342900">
              <a:lnSpc>
                <a:spcPct val="107000"/>
              </a:lnSpc>
              <a:spcAft>
                <a:spcPts val="800"/>
              </a:spcAft>
              <a:buFont typeface="Wingdings" panose="05000000000000000000" pitchFamily="2" charset="2"/>
              <a:buChar char="Ø"/>
            </a:pPr>
            <a:r>
              <a:rPr lang="en-US" sz="2000" dirty="0">
                <a:solidFill>
                  <a:schemeClr val="bg1"/>
                </a:solidFill>
              </a:rPr>
              <a:t>Debugging and Troubleshooting the application in case of any error. </a:t>
            </a:r>
          </a:p>
        </p:txBody>
      </p:sp>
    </p:spTree>
    <p:extLst>
      <p:ext uri="{BB962C8B-B14F-4D97-AF65-F5344CB8AC3E}">
        <p14:creationId xmlns:p14="http://schemas.microsoft.com/office/powerpoint/2010/main" val="4103020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608012"/>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lvl="0" algn="ctr"/>
            <a:r>
              <a:rPr lang="en-CA" sz="2800" b="1" dirty="0">
                <a:latin typeface="Garamond" panose="02020404030301010803" pitchFamily="18" charset="0"/>
              </a:rPr>
              <a:t>ESB Management Portal</a:t>
            </a:r>
            <a:endParaRPr lang="en-US" sz="2800" b="1" dirty="0">
              <a:latin typeface="Garamond" panose="02020404030301010803"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31839"/>
            <a:ext cx="12192000" cy="5026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0" y="619761"/>
            <a:ext cx="12192000" cy="1200329"/>
          </a:xfrm>
          <a:prstGeom prst="rect">
            <a:avLst/>
          </a:prstGeom>
          <a:solidFill>
            <a:schemeClr val="accent6">
              <a:lumMod val="50000"/>
            </a:schemeClr>
          </a:solidFill>
          <a:effectLst>
            <a:glow rad="101600">
              <a:schemeClr val="accent6">
                <a:satMod val="175000"/>
                <a:alpha val="40000"/>
              </a:schemeClr>
            </a:glow>
          </a:effectLst>
        </p:spPr>
        <p:txBody>
          <a:bodyPr wrap="square" rtlCol="0">
            <a:spAutoFit/>
          </a:bodyPr>
          <a:lstStyle/>
          <a:p>
            <a:r>
              <a:rPr lang="en-US" sz="2400" dirty="0">
                <a:solidFill>
                  <a:schemeClr val="bg1"/>
                </a:solidFill>
              </a:rPr>
              <a:t>The ​Microsoft BizTalk ESB Toolkit includes a comprehensive Web-based exception and fault message management framework that promotes consistent handling of both system and business exceptions. </a:t>
            </a:r>
          </a:p>
        </p:txBody>
      </p:sp>
      <p:sp>
        <p:nvSpPr>
          <p:cNvPr id="5" name="Rectangle 4">
            <a:extLst>
              <a:ext uri="{FF2B5EF4-FFF2-40B4-BE49-F238E27FC236}">
                <a16:creationId xmlns:a16="http://schemas.microsoft.com/office/drawing/2014/main" id="{53DAC75C-723D-41D1-96C2-792676D2DE38}"/>
              </a:ext>
            </a:extLst>
          </p:cNvPr>
          <p:cNvSpPr/>
          <p:nvPr/>
        </p:nvSpPr>
        <p:spPr>
          <a:xfrm>
            <a:off x="5496560" y="1971040"/>
            <a:ext cx="329184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575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0166"/>
            <a:ext cx="12192000" cy="61467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lvl="0" algn="ctr"/>
            <a:r>
              <a:rPr lang="en-US" sz="2800" b="1" dirty="0">
                <a:latin typeface="Garamond" panose="02020404030301010803" pitchFamily="18" charset="0"/>
              </a:rPr>
              <a:t>Error Log Details on ESB Management Console</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30249"/>
            <a:ext cx="12192000" cy="5027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0" y="629920"/>
            <a:ext cx="12192000" cy="1200329"/>
          </a:xfrm>
          <a:prstGeom prst="rect">
            <a:avLst/>
          </a:prstGeom>
          <a:solidFill>
            <a:schemeClr val="accent2">
              <a:lumMod val="50000"/>
            </a:schemeClr>
          </a:solidFill>
          <a:scene3d>
            <a:camera prst="obliqueTopLeft"/>
            <a:lightRig rig="threePt" dir="t"/>
          </a:scene3d>
        </p:spPr>
        <p:txBody>
          <a:bodyPr wrap="square" rtlCol="0">
            <a:spAutoFit/>
          </a:bodyPr>
          <a:lstStyle/>
          <a:p>
            <a:pPr algn="just"/>
            <a:r>
              <a:rPr lang="en-US" sz="2400" dirty="0">
                <a:solidFill>
                  <a:schemeClr val="bg1"/>
                </a:solidFill>
              </a:rPr>
              <a:t>ESB Management Console has ‘fault’ page as below screenshot. This page provide the information about failed messages. We can search fault details on the basis of </a:t>
            </a:r>
            <a:r>
              <a:rPr lang="en-US" sz="2400" i="1" dirty="0">
                <a:solidFill>
                  <a:schemeClr val="bg1"/>
                </a:solidFill>
              </a:rPr>
              <a:t>application</a:t>
            </a:r>
            <a:r>
              <a:rPr lang="en-US" sz="2400" dirty="0">
                <a:solidFill>
                  <a:schemeClr val="bg1"/>
                </a:solidFill>
              </a:rPr>
              <a:t> or </a:t>
            </a:r>
            <a:r>
              <a:rPr lang="en-US" sz="2400" i="1" dirty="0">
                <a:solidFill>
                  <a:schemeClr val="bg1"/>
                </a:solidFill>
              </a:rPr>
              <a:t>Retrieve records </a:t>
            </a:r>
            <a:r>
              <a:rPr lang="en-US" sz="2400" dirty="0">
                <a:solidFill>
                  <a:schemeClr val="bg1"/>
                </a:solidFill>
              </a:rPr>
              <a:t>within last list boxes. Also error log can be export as excel by clicking on Export to Excel link.</a:t>
            </a:r>
          </a:p>
        </p:txBody>
      </p:sp>
      <p:sp>
        <p:nvSpPr>
          <p:cNvPr id="5" name="Rectangle 4">
            <a:extLst>
              <a:ext uri="{FF2B5EF4-FFF2-40B4-BE49-F238E27FC236}">
                <a16:creationId xmlns:a16="http://schemas.microsoft.com/office/drawing/2014/main" id="{EEE1F90E-8178-423F-B368-1133085091BE}"/>
              </a:ext>
            </a:extLst>
          </p:cNvPr>
          <p:cNvSpPr/>
          <p:nvPr/>
        </p:nvSpPr>
        <p:spPr>
          <a:xfrm>
            <a:off x="3078480" y="4836160"/>
            <a:ext cx="9113520" cy="294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Exception Details</a:t>
            </a:r>
          </a:p>
        </p:txBody>
      </p:sp>
    </p:spTree>
    <p:extLst>
      <p:ext uri="{BB962C8B-B14F-4D97-AF65-F5344CB8AC3E}">
        <p14:creationId xmlns:p14="http://schemas.microsoft.com/office/powerpoint/2010/main" val="2251854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90880"/>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sz="2800" b="1" dirty="0">
                <a:latin typeface="Garamond" panose="02020404030301010803" pitchFamily="18" charset="0"/>
              </a:rPr>
              <a:t>ESB Alert Notification</a:t>
            </a:r>
          </a:p>
        </p:txBody>
      </p:sp>
      <p:sp>
        <p:nvSpPr>
          <p:cNvPr id="3" name="Content Placeholder 2"/>
          <p:cNvSpPr>
            <a:spLocks noGrp="1"/>
          </p:cNvSpPr>
          <p:nvPr>
            <p:ph idx="1"/>
          </p:nvPr>
        </p:nvSpPr>
        <p:spPr>
          <a:xfrm>
            <a:off x="0" y="701040"/>
            <a:ext cx="12192000" cy="1087120"/>
          </a:xfrm>
          <a:solidFill>
            <a:schemeClr val="accent6">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marL="0" indent="0" algn="just">
              <a:buNone/>
            </a:pPr>
            <a:r>
              <a:rPr lang="en-US" sz="2400" dirty="0">
                <a:solidFill>
                  <a:schemeClr val="bg1"/>
                </a:solidFill>
              </a:rPr>
              <a:t>To allow administrators and users to easily manage ESB applications, the portal also provides an alert and notification mechanism that can generate alerts based on custom conditions and send notifications to subscribers.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88159"/>
            <a:ext cx="12192000" cy="5069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DF74BEBF-CCFD-4069-AC42-82302DD94D54}"/>
              </a:ext>
            </a:extLst>
          </p:cNvPr>
          <p:cNvSpPr/>
          <p:nvPr/>
        </p:nvSpPr>
        <p:spPr>
          <a:xfrm>
            <a:off x="0" y="4693920"/>
            <a:ext cx="11988800" cy="518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645A986-C220-456A-9BB5-FD9C0DA992C8}"/>
              </a:ext>
            </a:extLst>
          </p:cNvPr>
          <p:cNvSpPr/>
          <p:nvPr/>
        </p:nvSpPr>
        <p:spPr>
          <a:xfrm>
            <a:off x="0" y="5618480"/>
            <a:ext cx="3860800" cy="518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2428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64501"/>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sz="2800" b="1" dirty="0">
                <a:latin typeface="Garamond" panose="02020404030301010803" pitchFamily="18" charset="0"/>
              </a:rPr>
              <a:t>Business Activity Monitoring (BAM)</a:t>
            </a:r>
          </a:p>
        </p:txBody>
      </p:sp>
      <p:sp>
        <p:nvSpPr>
          <p:cNvPr id="3" name="Content Placeholder 2"/>
          <p:cNvSpPr>
            <a:spLocks noGrp="1"/>
          </p:cNvSpPr>
          <p:nvPr>
            <p:ph idx="1"/>
          </p:nvPr>
        </p:nvSpPr>
        <p:spPr>
          <a:xfrm>
            <a:off x="0" y="863600"/>
            <a:ext cx="12192000" cy="5984240"/>
          </a:xfrm>
          <a:solidFill>
            <a:schemeClr val="accent4">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pPr>
              <a:buFont typeface="Wingdings" panose="05000000000000000000" pitchFamily="2" charset="2"/>
              <a:buChar char="Ø"/>
            </a:pPr>
            <a:r>
              <a:rPr lang="en-US" sz="2400" b="1" dirty="0">
                <a:solidFill>
                  <a:schemeClr val="bg1"/>
                </a:solidFill>
              </a:rPr>
              <a:t>BAM is</a:t>
            </a:r>
            <a:r>
              <a:rPr lang="en-US" sz="2400" dirty="0">
                <a:solidFill>
                  <a:schemeClr val="bg1"/>
                </a:solidFill>
              </a:rPr>
              <a:t> the optional and important part of BizTalk. Its available when we are installing BizTalk Server.</a:t>
            </a:r>
          </a:p>
          <a:p>
            <a:pPr>
              <a:buFont typeface="Wingdings" panose="05000000000000000000" pitchFamily="2" charset="2"/>
              <a:buChar char="Ø"/>
            </a:pPr>
            <a:endParaRPr lang="en-US" sz="2400" dirty="0">
              <a:solidFill>
                <a:schemeClr val="bg1"/>
              </a:solidFill>
            </a:endParaRPr>
          </a:p>
          <a:p>
            <a:pPr>
              <a:buFont typeface="Wingdings" panose="05000000000000000000" pitchFamily="2" charset="2"/>
              <a:buChar char="Ø"/>
            </a:pPr>
            <a:r>
              <a:rPr lang="en-US" sz="2400" dirty="0">
                <a:solidFill>
                  <a:schemeClr val="bg1"/>
                </a:solidFill>
              </a:rPr>
              <a:t>BAM is used for monitor the data and milestone of the messages in near real time, which are passing thought the BizTalk.</a:t>
            </a:r>
          </a:p>
          <a:p>
            <a:pPr>
              <a:buFont typeface="Wingdings" panose="05000000000000000000" pitchFamily="2" charset="2"/>
              <a:buChar char="Ø"/>
            </a:pPr>
            <a:endParaRPr lang="en-US" sz="2400" dirty="0">
              <a:solidFill>
                <a:schemeClr val="bg1"/>
              </a:solidFill>
            </a:endParaRPr>
          </a:p>
          <a:p>
            <a:pPr>
              <a:buFont typeface="Wingdings" panose="05000000000000000000" pitchFamily="2" charset="2"/>
              <a:buChar char="Ø"/>
            </a:pPr>
            <a:r>
              <a:rPr lang="en-US" sz="2400" dirty="0">
                <a:solidFill>
                  <a:schemeClr val="bg1"/>
                </a:solidFill>
              </a:rPr>
              <a:t>BAM is rich set of Tools for monitoring. It’s available along with BizTalk License. BAM Portal is ASP.NET Component.</a:t>
            </a:r>
          </a:p>
          <a:p>
            <a:pPr>
              <a:buFont typeface="Wingdings" panose="05000000000000000000" pitchFamily="2" charset="2"/>
              <a:buChar char="Ø"/>
            </a:pPr>
            <a:endParaRPr lang="en-US" sz="2400" dirty="0">
              <a:solidFill>
                <a:schemeClr val="bg1"/>
              </a:solidFill>
            </a:endParaRPr>
          </a:p>
          <a:p>
            <a:pPr>
              <a:buFont typeface="Wingdings" panose="05000000000000000000" pitchFamily="2" charset="2"/>
              <a:buChar char="Ø"/>
            </a:pPr>
            <a:r>
              <a:rPr lang="en-US" sz="2400" dirty="0">
                <a:solidFill>
                  <a:schemeClr val="bg1"/>
                </a:solidFill>
              </a:rPr>
              <a:t>Business Activity Monitoring (BAM) is a collection of tools that allow you to manage aggregations, alerts, and profiles to monitor relevant business metrics (called Key Performance Indicators, or KPIs). It gives you end-to-end visibility into your business processes, providing accurate information about the status and results of various operations, processes, and transactions so you can address problem areas and resolve issues within your business.</a:t>
            </a:r>
          </a:p>
        </p:txBody>
      </p:sp>
    </p:spTree>
    <p:extLst>
      <p:ext uri="{BB962C8B-B14F-4D97-AF65-F5344CB8AC3E}">
        <p14:creationId xmlns:p14="http://schemas.microsoft.com/office/powerpoint/2010/main" val="2115035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980"/>
            <a:ext cx="12192000" cy="838201"/>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r>
              <a:rPr lang="en-US" sz="2800" b="1" dirty="0">
                <a:latin typeface="Garamond" panose="02020404030301010803" pitchFamily="18" charset="0"/>
              </a:rPr>
              <a:t>BizTalk </a:t>
            </a:r>
            <a:r>
              <a:rPr lang="en-US" sz="2800" b="1" dirty="0" err="1">
                <a:latin typeface="Garamond" panose="02020404030301010803" pitchFamily="18" charset="0"/>
              </a:rPr>
              <a:t>Esb</a:t>
            </a:r>
            <a:r>
              <a:rPr lang="en-US" sz="2800" b="1" dirty="0">
                <a:latin typeface="Garamond" panose="02020404030301010803" pitchFamily="18" charset="0"/>
              </a:rPr>
              <a:t> Toolkit</a:t>
            </a:r>
          </a:p>
        </p:txBody>
      </p:sp>
      <p:sp>
        <p:nvSpPr>
          <p:cNvPr id="3" name="Content Placeholder 2"/>
          <p:cNvSpPr>
            <a:spLocks noGrp="1"/>
          </p:cNvSpPr>
          <p:nvPr>
            <p:ph idx="1"/>
          </p:nvPr>
        </p:nvSpPr>
        <p:spPr>
          <a:xfrm>
            <a:off x="0" y="853440"/>
            <a:ext cx="12192000" cy="6004560"/>
          </a:xfrm>
          <a:solidFill>
            <a:srgbClr val="7030A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a:bodyPr>
          <a:lstStyle/>
          <a:p>
            <a:pPr>
              <a:buFont typeface="Wingdings" panose="05000000000000000000" pitchFamily="2" charset="2"/>
              <a:buChar char="Ø"/>
            </a:pPr>
            <a:endParaRPr lang="en-US" sz="2400" dirty="0">
              <a:solidFill>
                <a:schemeClr val="bg1"/>
              </a:solidFill>
            </a:endParaRPr>
          </a:p>
          <a:p>
            <a:pPr>
              <a:buFont typeface="Wingdings" panose="05000000000000000000" pitchFamily="2" charset="2"/>
              <a:buChar char="Ø"/>
            </a:pPr>
            <a:r>
              <a:rPr lang="en-US" sz="2400" dirty="0">
                <a:solidFill>
                  <a:schemeClr val="bg1"/>
                </a:solidFill>
              </a:rPr>
              <a:t>The Microsoft BizTalk ESB Toolkit provides architectural guidance, patterns, and a collection of BizTalk Server and .NET Framework components to simplify the development of an Enterprise Service Bus (ESB) on the Microsoft platform and to allow Microsoft customers to extend their own messaging and integration solutions.</a:t>
            </a:r>
          </a:p>
          <a:p>
            <a:pPr>
              <a:buFont typeface="Wingdings" panose="05000000000000000000" pitchFamily="2" charset="2"/>
              <a:buChar char="Ø"/>
            </a:pPr>
            <a:endParaRPr lang="en-US" sz="2400" dirty="0">
              <a:solidFill>
                <a:schemeClr val="bg1"/>
              </a:solidFill>
            </a:endParaRPr>
          </a:p>
          <a:p>
            <a:pPr>
              <a:buFont typeface="Wingdings" panose="05000000000000000000" pitchFamily="2" charset="2"/>
              <a:buChar char="Ø"/>
            </a:pPr>
            <a:r>
              <a:rPr lang="en-US" sz="2400" dirty="0">
                <a:solidFill>
                  <a:schemeClr val="bg1"/>
                </a:solidFill>
              </a:rPr>
              <a:t>This EBS toolkit comes along with BizTalk Software.</a:t>
            </a:r>
          </a:p>
          <a:p>
            <a:pPr>
              <a:buFont typeface="Wingdings" panose="05000000000000000000" pitchFamily="2" charset="2"/>
              <a:buChar char="Ø"/>
            </a:pPr>
            <a:endParaRPr lang="en-US" sz="2400" dirty="0">
              <a:solidFill>
                <a:schemeClr val="bg1"/>
              </a:solidFill>
            </a:endParaRPr>
          </a:p>
          <a:p>
            <a:pPr>
              <a:buFont typeface="Wingdings" panose="05000000000000000000" pitchFamily="2" charset="2"/>
              <a:buChar char="Ø"/>
            </a:pPr>
            <a:r>
              <a:rPr lang="en-US" sz="2400" dirty="0">
                <a:solidFill>
                  <a:schemeClr val="bg1"/>
                </a:solidFill>
              </a:rPr>
              <a:t>The Microsoft BizTalk ESB Toolkit extends the functionality of BizTalk Server to provide a range of new capabilities focused on building robust, connected, service-oriented applications that incorporate itinerary-based service invocation for lightweight service composition, dynamic resolution of endpoints and maps, Web service and WS-* integration, fault management and reporting, and integration with third-party SOA governance solutions.</a:t>
            </a:r>
          </a:p>
        </p:txBody>
      </p:sp>
    </p:spTree>
    <p:extLst>
      <p:ext uri="{BB962C8B-B14F-4D97-AF65-F5344CB8AC3E}">
        <p14:creationId xmlns:p14="http://schemas.microsoft.com/office/powerpoint/2010/main" val="1893278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C62D5C7-64D1-4B9A-B681-5C95D826AAD6}"/>
              </a:ext>
            </a:extLst>
          </p:cNvPr>
          <p:cNvSpPr/>
          <p:nvPr/>
        </p:nvSpPr>
        <p:spPr>
          <a:xfrm>
            <a:off x="0" y="0"/>
            <a:ext cx="12192000" cy="68580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692178-0C05-4108-96C6-16F21B78CD85}"/>
              </a:ext>
            </a:extLst>
          </p:cNvPr>
          <p:cNvSpPr>
            <a:spLocks noGrp="1"/>
          </p:cNvSpPr>
          <p:nvPr>
            <p:ph idx="1"/>
          </p:nvPr>
        </p:nvSpPr>
        <p:spPr>
          <a:xfrm>
            <a:off x="574040" y="2963545"/>
            <a:ext cx="10515600" cy="1313815"/>
          </a:xfrm>
          <a:solidFill>
            <a:schemeClr val="accent4">
              <a:lumMod val="5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lstStyle/>
          <a:p>
            <a:pPr marL="0" indent="0">
              <a:buNone/>
            </a:pPr>
            <a:r>
              <a:rPr lang="en-US" dirty="0">
                <a:solidFill>
                  <a:schemeClr val="bg1"/>
                </a:solidFill>
              </a:rPr>
              <a:t>                                           </a:t>
            </a:r>
            <a:r>
              <a:rPr lang="en-US" sz="6600" b="1" dirty="0">
                <a:solidFill>
                  <a:schemeClr val="bg1"/>
                </a:solidFill>
              </a:rPr>
              <a:t>Thanks</a:t>
            </a:r>
          </a:p>
        </p:txBody>
      </p:sp>
    </p:spTree>
    <p:extLst>
      <p:ext uri="{BB962C8B-B14F-4D97-AF65-F5344CB8AC3E}">
        <p14:creationId xmlns:p14="http://schemas.microsoft.com/office/powerpoint/2010/main" val="1778212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1548</Words>
  <Application>Microsoft Office PowerPoint</Application>
  <PresentationFormat>Widescreen</PresentationFormat>
  <Paragraphs>189</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Arial Narrow</vt:lpstr>
      <vt:lpstr>Garamond</vt:lpstr>
      <vt:lpstr>Wingdings</vt:lpstr>
      <vt:lpstr>Office Theme</vt:lpstr>
      <vt:lpstr>PowerPoint Presentation</vt:lpstr>
      <vt:lpstr>    Contents</vt:lpstr>
      <vt:lpstr>Point-To-Point Integration Architecture</vt:lpstr>
      <vt:lpstr>PowerPoint Presentation</vt:lpstr>
      <vt:lpstr>What is BizTalk?</vt:lpstr>
      <vt:lpstr>BizTalk Capabilities</vt:lpstr>
      <vt:lpstr>BizTalk Capabilities</vt:lpstr>
      <vt:lpstr>BizTalk Security</vt:lpstr>
      <vt:lpstr>BizTalk Security- ESSO (Enterprise Single Sign On)</vt:lpstr>
      <vt:lpstr>BizTalk Runtime Architecture</vt:lpstr>
      <vt:lpstr>BizTalk Adapters for communication</vt:lpstr>
      <vt:lpstr>BizTalk Enterprise Adapters</vt:lpstr>
      <vt:lpstr>BizTalk Adapter Pack</vt:lpstr>
      <vt:lpstr>BizTalk Orchestration</vt:lpstr>
      <vt:lpstr>BizTalk Admin Console</vt:lpstr>
      <vt:lpstr>BizTalk Admin Console</vt:lpstr>
      <vt:lpstr>ESB Management Portal</vt:lpstr>
      <vt:lpstr>Error Log Details on ESB Management Console</vt:lpstr>
      <vt:lpstr>ESB Alert Notification</vt:lpstr>
      <vt:lpstr>Business Activity Monitoring (BAM)</vt:lpstr>
      <vt:lpstr>BizTalk Esb Toolkit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Vinay Kumar</dc:creator>
  <cp:lastModifiedBy>Vinay Kumar</cp:lastModifiedBy>
  <cp:revision>37</cp:revision>
  <dcterms:created xsi:type="dcterms:W3CDTF">2019-05-18T09:23:10Z</dcterms:created>
  <dcterms:modified xsi:type="dcterms:W3CDTF">2019-05-18T15:33:00Z</dcterms:modified>
</cp:coreProperties>
</file>