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4FAE0-40FE-4C9A-87B1-8B5AFB11D8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BFE17E-E12A-48D8-BBA5-CA29DE607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A2E21-8F27-42F8-92D3-CFBAC697B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E0FF7-A382-44D4-AD83-85D74F34B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648F4-134E-4004-902C-A6E799D0D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006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F903B-251C-4848-BF6D-24021159A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3DF0B-41A6-41E7-A6C8-1A3B2F21F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118D7-9A1E-43F2-85EF-86E034FF5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2399F-3EB3-4571-A5D7-C04995611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9B27C-B83A-4ABE-BB3E-F583B8993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2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BF9D7-39AA-4044-972A-2A4C7F6CA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C1FF8E-F027-41CF-AAA0-219F5598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1D7FB-7EC6-4C97-BF77-E13E94686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52953-2172-428F-84A0-C1F1A822D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D52523-7EB8-4002-918A-15C02DC76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0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579FA-11F3-4560-A2BE-C2E849A54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8DDB4-B274-4C32-BD70-ADF6D5B01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7D06BD-B91C-41DC-BF5C-F22F6DF576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7DD61-856F-4926-8512-98D1A48C9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9261A5-3502-4755-9499-6B440A57C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DEF83-929F-41FF-8EEA-50B826571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95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CCB83-DC26-4E99-868A-476A1517B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1A9212-471D-4F07-87E8-C529B9541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969108-8D82-403B-AB81-CE06CC9F2F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7E0E2A-CD3A-4B06-8DE7-1AEDF80F8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944F70-F2DB-4983-A3E9-E300E7BBD2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50220-209A-47F4-96A7-A52EFFB8C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C70335-2770-4042-9C57-EB90652C6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B45A91-6C6B-4B13-B611-3755E0053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388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07EF2-88E1-446A-B9CB-1F6FBB4E2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FB4D98-C794-41FC-B26D-F6B208BE0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ABBCF5-2132-4F4F-A39E-88F0958FC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B64F2B-A560-45CC-A589-5E8164B26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284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AD9D26-69EA-4E87-AF3A-1956C1E61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055CD7-BE4F-41DC-BD38-0780323EF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ABD8A7-D307-46A6-8160-BA3B2606E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084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96C2B-F7BD-4C36-B079-7BAB16641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2DDB5-2E55-42E7-8DF4-16057327C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314F7-0AE1-48EF-8D0A-EDF7506952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609261-1E71-4DD9-A29D-98120D4F3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8BA03E-E955-4820-B123-E4D0F1BE8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CC48FE-B981-46E3-8D95-52BEB73A7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668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983F5-0BBE-4DE3-AC5D-882EEDEA0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16FBAD-89A6-4B03-8CD4-8415D62A62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17B89-43E9-40C8-9127-16C49865D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DE483-3A4D-4BAA-A086-7905CBB2E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7A27B9-796D-46E8-A0D1-3A2F3D344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C98C6D-0F0E-48E7-BB62-5AC5BF5F0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03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91519-CFBB-479E-B780-B72897C7B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FCF442-8C3C-42C5-B648-9307D21638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7357A-84A1-476A-B7D2-2F5E5D993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ADC42-4F58-425B-AF0C-0CBA826A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F6B99-DF91-4F71-9E26-8FC12CA8B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95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3D2569-ECC7-4D2A-9456-5B5C662A67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1AE221-63DD-443B-AA2B-24A5E87F22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07283-E341-42B2-9262-C18E6D7B5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DC5-3154-490E-BEF2-66E1DA30142C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109CE-E871-476C-B30D-194FFF4FB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C1CF1-4B81-428A-A29A-5C727A634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11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34924D-6193-412B-960B-88106A1FC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48574F-343C-406E-89D6-DE840311C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0DF23-0D72-4409-AAE7-6637F1F851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63DC5-3154-490E-BEF2-66E1DA30142C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A5B2B-39DF-45F7-8F2C-6B7B50C4F7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CE1D8-B7AA-4340-98D3-5B7E9926F1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C9E04-A3E8-49BB-8294-A75D1C17D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888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352B00FF-160B-4275-85ED-9E63F9235C72}"/>
              </a:ext>
            </a:extLst>
          </p:cNvPr>
          <p:cNvSpPr/>
          <p:nvPr/>
        </p:nvSpPr>
        <p:spPr>
          <a:xfrm>
            <a:off x="3488924" y="2427095"/>
            <a:ext cx="4873841" cy="250889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Enterprise Application Integration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Integration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Cloud Integration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Composite app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Security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BA3272B-D1EF-452E-BEC7-C38D0BB70973}"/>
              </a:ext>
            </a:extLst>
          </p:cNvPr>
          <p:cNvSpPr/>
          <p:nvPr/>
        </p:nvSpPr>
        <p:spPr>
          <a:xfrm>
            <a:off x="8123068" y="772358"/>
            <a:ext cx="3230732" cy="75460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BPA</a:t>
            </a:r>
          </a:p>
          <a:p>
            <a:pPr algn="ctr"/>
            <a:r>
              <a:rPr lang="en-US" dirty="0"/>
              <a:t>(Business Process Automation)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5E0E82F-2FA6-4950-93A3-04A6C7BD2FB2}"/>
              </a:ext>
            </a:extLst>
          </p:cNvPr>
          <p:cNvSpPr/>
          <p:nvPr/>
        </p:nvSpPr>
        <p:spPr>
          <a:xfrm>
            <a:off x="9152878" y="2743201"/>
            <a:ext cx="2943867" cy="113634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Intranet System</a:t>
            </a:r>
          </a:p>
          <a:p>
            <a:pPr algn="ctr"/>
            <a:r>
              <a:rPr lang="en-US" dirty="0"/>
              <a:t>(HR, ERP, Finance, CRM etc.)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5EDEAED-877D-47EE-8FDB-CD96B65D2097}"/>
              </a:ext>
            </a:extLst>
          </p:cNvPr>
          <p:cNvSpPr/>
          <p:nvPr/>
        </p:nvSpPr>
        <p:spPr>
          <a:xfrm>
            <a:off x="951760" y="772358"/>
            <a:ext cx="2317072" cy="89664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E-Business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B05E382-0D4E-4638-BA8D-CF53FEF57E0E}"/>
              </a:ext>
            </a:extLst>
          </p:cNvPr>
          <p:cNvSpPr/>
          <p:nvPr/>
        </p:nvSpPr>
        <p:spPr>
          <a:xfrm>
            <a:off x="281867" y="2823100"/>
            <a:ext cx="2317072" cy="1038687"/>
          </a:xfrm>
          <a:prstGeom prst="round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Strategy &amp; Governance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479909B-04C3-4793-8BB1-C82434267AD6}"/>
              </a:ext>
            </a:extLst>
          </p:cNvPr>
          <p:cNvSpPr/>
          <p:nvPr/>
        </p:nvSpPr>
        <p:spPr>
          <a:xfrm>
            <a:off x="281867" y="5149049"/>
            <a:ext cx="2676617" cy="9144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Solution Delivery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95C083E-966E-438D-A73E-69321233C525}"/>
              </a:ext>
            </a:extLst>
          </p:cNvPr>
          <p:cNvSpPr/>
          <p:nvPr/>
        </p:nvSpPr>
        <p:spPr>
          <a:xfrm>
            <a:off x="4793941" y="5841507"/>
            <a:ext cx="2814222" cy="8522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Legacy System</a:t>
            </a:r>
          </a:p>
          <a:p>
            <a:pPr algn="ctr"/>
            <a:r>
              <a:rPr lang="en-US" dirty="0"/>
              <a:t>(E.g. DB2)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4307C44-675F-4C7A-A6D0-71581CDBE81F}"/>
              </a:ext>
            </a:extLst>
          </p:cNvPr>
          <p:cNvSpPr/>
          <p:nvPr/>
        </p:nvSpPr>
        <p:spPr>
          <a:xfrm>
            <a:off x="9276425" y="5267949"/>
            <a:ext cx="2654424" cy="905522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Custom System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FCDA938-3CE7-423B-90BF-4FED5C95DD1A}"/>
              </a:ext>
            </a:extLst>
          </p:cNvPr>
          <p:cNvSpPr/>
          <p:nvPr/>
        </p:nvSpPr>
        <p:spPr>
          <a:xfrm>
            <a:off x="4479709" y="772358"/>
            <a:ext cx="2432482" cy="870012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Web Object</a:t>
            </a:r>
          </a:p>
          <a:p>
            <a:pPr algn="ctr"/>
            <a:r>
              <a:rPr lang="en-US" dirty="0"/>
              <a:t>(SOAP &amp; REST)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3C27BBC-5B9A-49D2-A719-E789FCFF9F38}"/>
              </a:ext>
            </a:extLst>
          </p:cNvPr>
          <p:cNvCxnSpPr>
            <a:cxnSpLocks/>
          </p:cNvCxnSpPr>
          <p:nvPr/>
        </p:nvCxnSpPr>
        <p:spPr>
          <a:xfrm flipV="1">
            <a:off x="7492754" y="1606858"/>
            <a:ext cx="870011" cy="1074197"/>
          </a:xfrm>
          <a:prstGeom prst="straightConnector1">
            <a:avLst/>
          </a:prstGeom>
          <a:ln w="85725">
            <a:solidFill>
              <a:schemeClr val="accent1">
                <a:lumMod val="50000"/>
              </a:schemeClr>
            </a:solidFill>
            <a:headEnd type="triangle"/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953BA65-0A24-4FBF-8B35-5609EAB1B681}"/>
              </a:ext>
            </a:extLst>
          </p:cNvPr>
          <p:cNvCxnSpPr>
            <a:cxnSpLocks/>
          </p:cNvCxnSpPr>
          <p:nvPr/>
        </p:nvCxnSpPr>
        <p:spPr>
          <a:xfrm>
            <a:off x="8242917" y="3311372"/>
            <a:ext cx="909961" cy="0"/>
          </a:xfrm>
          <a:prstGeom prst="straightConnector1">
            <a:avLst/>
          </a:prstGeom>
          <a:ln w="85725">
            <a:solidFill>
              <a:schemeClr val="accent1">
                <a:lumMod val="50000"/>
              </a:schemeClr>
            </a:solidFill>
            <a:headEnd type="triangle"/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CF4BBDC-73C9-4F4D-AAE3-98617D30D266}"/>
              </a:ext>
            </a:extLst>
          </p:cNvPr>
          <p:cNvCxnSpPr>
            <a:cxnSpLocks/>
          </p:cNvCxnSpPr>
          <p:nvPr/>
        </p:nvCxnSpPr>
        <p:spPr>
          <a:xfrm>
            <a:off x="7985464" y="4465468"/>
            <a:ext cx="1167414" cy="878889"/>
          </a:xfrm>
          <a:prstGeom prst="straightConnector1">
            <a:avLst/>
          </a:prstGeom>
          <a:ln w="85725">
            <a:solidFill>
              <a:schemeClr val="accent1">
                <a:lumMod val="50000"/>
              </a:schemeClr>
            </a:solidFill>
            <a:headEnd type="triangle"/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139AE19-9DED-4141-A615-2CD44BF0B6DA}"/>
              </a:ext>
            </a:extLst>
          </p:cNvPr>
          <p:cNvCxnSpPr/>
          <p:nvPr/>
        </p:nvCxnSpPr>
        <p:spPr>
          <a:xfrm>
            <a:off x="5832629" y="1669003"/>
            <a:ext cx="0" cy="678194"/>
          </a:xfrm>
          <a:prstGeom prst="straightConnector1">
            <a:avLst/>
          </a:prstGeom>
          <a:ln w="85725">
            <a:solidFill>
              <a:schemeClr val="accent1">
                <a:lumMod val="50000"/>
              </a:schemeClr>
            </a:solidFill>
            <a:headEnd type="triangle"/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BE1CD3E-A900-48EC-888B-8A67D16846FE}"/>
              </a:ext>
            </a:extLst>
          </p:cNvPr>
          <p:cNvCxnSpPr/>
          <p:nvPr/>
        </p:nvCxnSpPr>
        <p:spPr>
          <a:xfrm>
            <a:off x="3268832" y="1669003"/>
            <a:ext cx="903673" cy="1056442"/>
          </a:xfrm>
          <a:prstGeom prst="straightConnector1">
            <a:avLst/>
          </a:prstGeom>
          <a:ln w="85725">
            <a:solidFill>
              <a:schemeClr val="accent1">
                <a:lumMod val="50000"/>
              </a:schemeClr>
            </a:solidFill>
            <a:headEnd type="triangle"/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C1B3EE8-F56A-44A1-B0E3-CA160BCA2C00}"/>
              </a:ext>
            </a:extLst>
          </p:cNvPr>
          <p:cNvCxnSpPr>
            <a:cxnSpLocks/>
          </p:cNvCxnSpPr>
          <p:nvPr/>
        </p:nvCxnSpPr>
        <p:spPr>
          <a:xfrm>
            <a:off x="2678545" y="3293616"/>
            <a:ext cx="810379" cy="0"/>
          </a:xfrm>
          <a:prstGeom prst="straightConnector1">
            <a:avLst/>
          </a:prstGeom>
          <a:ln w="85725">
            <a:solidFill>
              <a:schemeClr val="accent1">
                <a:lumMod val="50000"/>
              </a:schemeClr>
            </a:solidFill>
            <a:headEnd type="triangle"/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3F57965-B521-4C54-8D9D-EEC32642A3F8}"/>
              </a:ext>
            </a:extLst>
          </p:cNvPr>
          <p:cNvCxnSpPr/>
          <p:nvPr/>
        </p:nvCxnSpPr>
        <p:spPr>
          <a:xfrm flipV="1">
            <a:off x="3071674" y="4465468"/>
            <a:ext cx="745724" cy="585926"/>
          </a:xfrm>
          <a:prstGeom prst="straightConnector1">
            <a:avLst/>
          </a:prstGeom>
          <a:ln w="85725">
            <a:solidFill>
              <a:schemeClr val="accent1">
                <a:lumMod val="50000"/>
              </a:schemeClr>
            </a:solidFill>
            <a:headEnd type="triangle"/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246FC84-AF8E-4E39-8159-9C49343C7BE2}"/>
              </a:ext>
            </a:extLst>
          </p:cNvPr>
          <p:cNvCxnSpPr>
            <a:cxnSpLocks/>
            <a:stCxn id="4" idx="4"/>
          </p:cNvCxnSpPr>
          <p:nvPr/>
        </p:nvCxnSpPr>
        <p:spPr>
          <a:xfrm>
            <a:off x="5925845" y="4935985"/>
            <a:ext cx="0" cy="784725"/>
          </a:xfrm>
          <a:prstGeom prst="straightConnector1">
            <a:avLst/>
          </a:prstGeom>
          <a:ln w="85725">
            <a:solidFill>
              <a:schemeClr val="accent1">
                <a:lumMod val="50000"/>
              </a:schemeClr>
            </a:solidFill>
            <a:headEnd type="triangle"/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50936490-F341-4915-BDE9-77DE34F26844}"/>
              </a:ext>
            </a:extLst>
          </p:cNvPr>
          <p:cNvSpPr/>
          <p:nvPr/>
        </p:nvSpPr>
        <p:spPr>
          <a:xfrm>
            <a:off x="0" y="0"/>
            <a:ext cx="12192000" cy="6214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Garamond" panose="02020404030301010803" pitchFamily="18" charset="0"/>
              </a:rPr>
              <a:t>Enterprise Integration Architecture</a:t>
            </a:r>
          </a:p>
        </p:txBody>
      </p:sp>
    </p:spTree>
    <p:extLst>
      <p:ext uri="{BB962C8B-B14F-4D97-AF65-F5344CB8AC3E}">
        <p14:creationId xmlns:p14="http://schemas.microsoft.com/office/powerpoint/2010/main" val="3211435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0FC1BEE-67F6-47D0-B5C2-0B01B3FB32CA}"/>
              </a:ext>
            </a:extLst>
          </p:cNvPr>
          <p:cNvSpPr/>
          <p:nvPr/>
        </p:nvSpPr>
        <p:spPr>
          <a:xfrm>
            <a:off x="3817398" y="2831977"/>
            <a:ext cx="3835153" cy="237921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r>
              <a:rPr lang="en-US" sz="2800" b="1" dirty="0"/>
              <a:t>Enterprise Application Integration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12E7C6-E5A5-4225-8652-0DB8CA8A5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55" y="32741"/>
            <a:ext cx="10515600" cy="413519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latin typeface="Georgia" panose="02040502050405020303" pitchFamily="18" charset="0"/>
              </a:rPr>
              <a:t>Enterprise Integration Summery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857E2E-9945-431D-9F64-BC70BFA00F3B}"/>
              </a:ext>
            </a:extLst>
          </p:cNvPr>
          <p:cNvSpPr/>
          <p:nvPr/>
        </p:nvSpPr>
        <p:spPr>
          <a:xfrm>
            <a:off x="4021584" y="2911876"/>
            <a:ext cx="3169329" cy="497149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Communication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CDBC186-7E3E-408B-99A1-C812A034FB8B}"/>
              </a:ext>
            </a:extLst>
          </p:cNvPr>
          <p:cNvSpPr/>
          <p:nvPr/>
        </p:nvSpPr>
        <p:spPr>
          <a:xfrm>
            <a:off x="4132555" y="3409025"/>
            <a:ext cx="2947386" cy="450989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ROUTING AND BROKERING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700E140-1106-480D-B6E2-6FB6FF28A351}"/>
              </a:ext>
            </a:extLst>
          </p:cNvPr>
          <p:cNvSpPr/>
          <p:nvPr/>
        </p:nvSpPr>
        <p:spPr>
          <a:xfrm>
            <a:off x="4287914" y="3861724"/>
            <a:ext cx="2636668" cy="470517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BUSINESS INTELLIGENCE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9491DA-CC37-4BF3-ADB8-7788B246BE20}"/>
              </a:ext>
            </a:extLst>
          </p:cNvPr>
          <p:cNvSpPr/>
          <p:nvPr/>
        </p:nvSpPr>
        <p:spPr>
          <a:xfrm>
            <a:off x="0" y="2453724"/>
            <a:ext cx="12209755" cy="130789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/>
          </a:p>
          <a:p>
            <a:r>
              <a:rPr lang="en-US" b="1" dirty="0"/>
              <a:t>Reasons for Emergence of EAI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Mergers &amp; Acquisitions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E- Business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Business Process Automation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874195-8735-4524-85FD-B599CA87966F}"/>
              </a:ext>
            </a:extLst>
          </p:cNvPr>
          <p:cNvSpPr/>
          <p:nvPr/>
        </p:nvSpPr>
        <p:spPr>
          <a:xfrm>
            <a:off x="7967708" y="2671879"/>
            <a:ext cx="4131077" cy="1052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Relationship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Zero Latency Enterprise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Reduction of business process life cycle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Intranet/ internet explosion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F3C950-DB1A-4B5F-9133-1A2B01A5F97F}"/>
              </a:ext>
            </a:extLst>
          </p:cNvPr>
          <p:cNvSpPr/>
          <p:nvPr/>
        </p:nvSpPr>
        <p:spPr>
          <a:xfrm>
            <a:off x="0" y="3781040"/>
            <a:ext cx="12192000" cy="195516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EAI Architecture:</a:t>
            </a:r>
          </a:p>
          <a:p>
            <a:r>
              <a:rPr lang="en-US" b="1" dirty="0"/>
              <a:t>Layers of EAI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Communications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Routing and brokering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Business Intelligence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BBA2BA-D3CD-4A3D-A70B-0093DD99495C}"/>
              </a:ext>
            </a:extLst>
          </p:cNvPr>
          <p:cNvSpPr/>
          <p:nvPr/>
        </p:nvSpPr>
        <p:spPr>
          <a:xfrm>
            <a:off x="2627788" y="3975669"/>
            <a:ext cx="2938510" cy="17577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EAI Software Typology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Hub/ star topology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Bus topology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Point-to-point topology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Pipeline topology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Network topology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E5B866-1583-4CF4-AE03-6D49000E97B2}"/>
              </a:ext>
            </a:extLst>
          </p:cNvPr>
          <p:cNvSpPr/>
          <p:nvPr/>
        </p:nvSpPr>
        <p:spPr>
          <a:xfrm>
            <a:off x="0" y="5755627"/>
            <a:ext cx="12192000" cy="129895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EAI Solution</a:t>
            </a:r>
          </a:p>
          <a:p>
            <a:r>
              <a:rPr lang="en-US" dirty="0"/>
              <a:t>Evaluation methodology for EAI solution is on the basis of seven criteria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Adapter/ Connector Fit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Tools Productivity/ Quality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A07B3F-72B8-47F8-9423-49280C13156B}"/>
              </a:ext>
            </a:extLst>
          </p:cNvPr>
          <p:cNvSpPr/>
          <p:nvPr/>
        </p:nvSpPr>
        <p:spPr>
          <a:xfrm>
            <a:off x="5606248" y="3971257"/>
            <a:ext cx="4643021" cy="17577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Types of EAI</a:t>
            </a:r>
          </a:p>
          <a:p>
            <a:r>
              <a:rPr lang="en-US" dirty="0" err="1"/>
              <a:t>i</a:t>
            </a:r>
            <a:r>
              <a:rPr lang="en-US" dirty="0"/>
              <a:t>. Data level</a:t>
            </a:r>
          </a:p>
          <a:p>
            <a:r>
              <a:rPr lang="en-US" dirty="0"/>
              <a:t>ii. Business Model level</a:t>
            </a:r>
          </a:p>
          <a:p>
            <a:pPr lvl="1"/>
            <a:r>
              <a:rPr lang="en-US" dirty="0"/>
              <a:t>a. Application program interface level</a:t>
            </a:r>
          </a:p>
          <a:p>
            <a:pPr lvl="1"/>
            <a:r>
              <a:rPr lang="en-US" dirty="0"/>
              <a:t>b. Method level</a:t>
            </a:r>
          </a:p>
          <a:p>
            <a:pPr lvl="1"/>
            <a:r>
              <a:rPr lang="en-US" dirty="0"/>
              <a:t>c. User interface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3563C4-B389-4FCC-B3FB-27BAFD7E587A}"/>
              </a:ext>
            </a:extLst>
          </p:cNvPr>
          <p:cNvSpPr/>
          <p:nvPr/>
        </p:nvSpPr>
        <p:spPr>
          <a:xfrm>
            <a:off x="2900039" y="6351471"/>
            <a:ext cx="3169328" cy="54300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Runtime Quality/ Scalability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Runtime Fit to Purpose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95F703-8C65-4007-B71C-E833F392ACF6}"/>
              </a:ext>
            </a:extLst>
          </p:cNvPr>
          <p:cNvSpPr/>
          <p:nvPr/>
        </p:nvSpPr>
        <p:spPr>
          <a:xfrm>
            <a:off x="5861111" y="6355217"/>
            <a:ext cx="2876366" cy="53551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Business Process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Integrator Resources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94DB32A-8FE0-4FA1-8EE7-60562075C40A}"/>
              </a:ext>
            </a:extLst>
          </p:cNvPr>
          <p:cNvSpPr/>
          <p:nvPr/>
        </p:nvSpPr>
        <p:spPr>
          <a:xfrm>
            <a:off x="8737477" y="6355217"/>
            <a:ext cx="3445647" cy="53551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Purchase and Ownership Cost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1C542C-5CC9-4740-86A1-1B241521CA67}"/>
              </a:ext>
            </a:extLst>
          </p:cNvPr>
          <p:cNvSpPr/>
          <p:nvPr/>
        </p:nvSpPr>
        <p:spPr>
          <a:xfrm>
            <a:off x="3387573" y="2652452"/>
            <a:ext cx="4694802" cy="99369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Industry regulation &amp; de-regulation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Growth in implementation of ERP packages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Supply Chain Management &amp; Customer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C35FB3-A285-42E0-BC65-FA89DB44DE59}"/>
              </a:ext>
            </a:extLst>
          </p:cNvPr>
          <p:cNvSpPr/>
          <p:nvPr/>
        </p:nvSpPr>
        <p:spPr>
          <a:xfrm>
            <a:off x="0" y="446260"/>
            <a:ext cx="12183123" cy="2000717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E</a:t>
            </a:r>
          </a:p>
          <a:p>
            <a:r>
              <a:rPr lang="en-US" dirty="0"/>
              <a:t>EAI solutions provide an integrated approach to connecting the different components of IT infrastructure- people,</a:t>
            </a:r>
          </a:p>
          <a:p>
            <a:r>
              <a:rPr lang="en-US" dirty="0"/>
              <a:t>applications, platforms and databases to enable secure, intra and inter enterprise collaboration.</a:t>
            </a:r>
          </a:p>
          <a:p>
            <a:endParaRPr lang="en-US" b="1" dirty="0"/>
          </a:p>
          <a:p>
            <a:r>
              <a:rPr lang="en-US" b="1" dirty="0"/>
              <a:t>The advantages of EAI: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Real-time information access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Streamlining processes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CBAE51-33DD-4733-9A66-1DC76EA20DA5}"/>
              </a:ext>
            </a:extLst>
          </p:cNvPr>
          <p:cNvSpPr/>
          <p:nvPr/>
        </p:nvSpPr>
        <p:spPr>
          <a:xfrm>
            <a:off x="4403325" y="1411402"/>
            <a:ext cx="7466120" cy="769778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Accessing information more efficiently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Transferring data and information across multiple platforms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Easy development and maintenance.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ACEF91-12B8-4477-B52D-B840BE1CB8CD}"/>
              </a:ext>
            </a:extLst>
          </p:cNvPr>
          <p:cNvSpPr/>
          <p:nvPr/>
        </p:nvSpPr>
        <p:spPr>
          <a:xfrm>
            <a:off x="3817398" y="3742977"/>
            <a:ext cx="3922675" cy="4571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83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262</Words>
  <Application>Microsoft Office PowerPoint</Application>
  <PresentationFormat>Widescreen</PresentationFormat>
  <Paragraphs>80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Garamond</vt:lpstr>
      <vt:lpstr>Georgia</vt:lpstr>
      <vt:lpstr>Office Theme</vt:lpstr>
      <vt:lpstr>PowerPoint Presentation</vt:lpstr>
      <vt:lpstr>Enterprise Integration Summery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Integration Summery</dc:title>
  <dc:creator>Vinay Kumar</dc:creator>
  <cp:lastModifiedBy>Vinay Kumar</cp:lastModifiedBy>
  <cp:revision>67</cp:revision>
  <dcterms:created xsi:type="dcterms:W3CDTF">2018-05-29T09:56:10Z</dcterms:created>
  <dcterms:modified xsi:type="dcterms:W3CDTF">2018-06-01T04:01:23Z</dcterms:modified>
</cp:coreProperties>
</file>